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89" r:id="rId3"/>
    <p:sldId id="290" r:id="rId4"/>
    <p:sldId id="291" r:id="rId5"/>
    <p:sldId id="292" r:id="rId6"/>
    <p:sldId id="266" r:id="rId7"/>
    <p:sldId id="272" r:id="rId8"/>
    <p:sldId id="295" r:id="rId9"/>
    <p:sldId id="294" r:id="rId10"/>
    <p:sldId id="258" r:id="rId11"/>
    <p:sldId id="296" r:id="rId12"/>
    <p:sldId id="298" r:id="rId13"/>
    <p:sldId id="300" r:id="rId14"/>
    <p:sldId id="299" r:id="rId15"/>
    <p:sldId id="260" r:id="rId16"/>
    <p:sldId id="303" r:id="rId17"/>
    <p:sldId id="302" r:id="rId18"/>
    <p:sldId id="261" r:id="rId19"/>
    <p:sldId id="262" r:id="rId20"/>
    <p:sldId id="263" r:id="rId21"/>
    <p:sldId id="264" r:id="rId22"/>
    <p:sldId id="265" r:id="rId23"/>
    <p:sldId id="267" r:id="rId24"/>
    <p:sldId id="269" r:id="rId25"/>
    <p:sldId id="271" r:id="rId26"/>
    <p:sldId id="270" r:id="rId27"/>
    <p:sldId id="268" r:id="rId28"/>
    <p:sldId id="273" r:id="rId29"/>
    <p:sldId id="274" r:id="rId30"/>
    <p:sldId id="276" r:id="rId31"/>
    <p:sldId id="275" r:id="rId32"/>
    <p:sldId id="277" r:id="rId33"/>
    <p:sldId id="278" r:id="rId34"/>
    <p:sldId id="279" r:id="rId35"/>
    <p:sldId id="301" r:id="rId36"/>
    <p:sldId id="304" r:id="rId37"/>
    <p:sldId id="281" r:id="rId38"/>
    <p:sldId id="282" r:id="rId39"/>
    <p:sldId id="307" r:id="rId40"/>
    <p:sldId id="306" r:id="rId41"/>
    <p:sldId id="284" r:id="rId42"/>
    <p:sldId id="305" r:id="rId43"/>
    <p:sldId id="309" r:id="rId44"/>
    <p:sldId id="308" r:id="rId45"/>
    <p:sldId id="310" r:id="rId46"/>
    <p:sldId id="311" r:id="rId47"/>
    <p:sldId id="312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81" d="100"/>
          <a:sy n="81" d="100"/>
        </p:scale>
        <p:origin x="41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C544BC-E42A-416C-AE1D-17B9B43D074E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8D17D-5553-4D59-9144-CD1F1762A8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3563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70AED-C2A7-EED8-1093-71420BC8B4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691068-124B-3E4B-4323-492FC2F86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44565-5112-BBA3-1B7D-3B939367A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DF406-C7DF-4236-B83C-C0AE6EE42CA9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A2C32C-4EFB-797B-A2E3-3D6404BFB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FCEC5-9D83-567B-9D0B-F4951EBEA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9A04B-6A65-4965-B15B-811B47F338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4038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0A2C-83E2-E24C-C095-7FD1990AE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DF7798-2C35-CF8C-9413-AF71F930D7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3289F-40BD-DC19-19F4-93F13785F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DF406-C7DF-4236-B83C-C0AE6EE42CA9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B2B6A-7D04-455C-241F-A2C57823C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32582-02C9-DC38-D2E2-6923719BC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9A04B-6A65-4965-B15B-811B47F338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287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205D88-24C9-E5F0-A2A5-04F1F2BA2A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0E3F2D-77F2-E47D-0568-C0D43EF74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4DFF5-6E65-CF11-3EAC-2FAA3946D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DF406-C7DF-4236-B83C-C0AE6EE42CA9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48230-6EAE-9780-D6A4-92AAFD87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4CFDA-9E5D-9B01-B9FC-23B5E9D16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9A04B-6A65-4965-B15B-811B47F338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977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CDDD9-6F73-7279-2D0C-5A4B30900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BE75B-9D0C-76B1-267B-F8A139448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FBA96-6C14-C1B4-B25E-6F2EE67D9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DF406-C7DF-4236-B83C-C0AE6EE42CA9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55F3C-972C-52DA-D87F-B429329B0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6BCF2-4E6F-992A-6A90-1DA118362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9A04B-6A65-4965-B15B-811B47F338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9239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DA80A-4E56-DF71-BC51-AD959B364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CFCF3-1BAB-1769-7DB0-6717859D2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0DE9A-2855-3F1B-B448-8D8CFF05C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DF406-C7DF-4236-B83C-C0AE6EE42CA9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3A4AE-718B-DCE8-A509-3DC3A39F4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FDE30-622C-9610-F2D4-26C35ED96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9A04B-6A65-4965-B15B-811B47F338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2549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6B6E-17B9-F6D9-8A72-F834DE45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1E8D2-AAC5-0213-A693-6760BF97F1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6FEEA6-E901-3AA3-7DCA-22F7F4EC4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9B881C-C53A-19F1-4B25-4571B211C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DF406-C7DF-4236-B83C-C0AE6EE42CA9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54C679-B540-4A28-00CF-C7125D614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FE16A-99B9-7AD2-D749-620A95443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9A04B-6A65-4965-B15B-811B47F338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272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C60A7-ABD2-8B13-5BCB-190A843BF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97A1B-4F0E-3F7B-1DE6-EFD372A30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5ADC68-3DF3-4D30-3CE7-25ACB6371F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891561-F3F6-BB59-2586-B7EFD5EF67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E70F1-B332-91D3-C30E-BB21A53727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EAB690-7CF9-2362-FD6F-EA10FDA09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DF406-C7DF-4236-B83C-C0AE6EE42CA9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8A6F26-899A-178C-A165-99B4F4F84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5FDB4E-C0A3-2D8B-EA40-49CD5D85A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9A04B-6A65-4965-B15B-811B47F338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6264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77AD2-FC17-4444-4A60-B432D7B22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4C4364-F431-415A-4C26-58D7C3616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DF406-C7DF-4236-B83C-C0AE6EE42CA9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CB549E-AB26-5800-5818-A21CE5923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1C0606-4813-966D-0F72-C90478B0A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9A04B-6A65-4965-B15B-811B47F338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618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D6F07F-EF2B-9F08-4B1A-C9D927721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DF406-C7DF-4236-B83C-C0AE6EE42CA9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87C0B6-26B8-C8CF-4B8C-CA59BF6E3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4704C-224C-25B1-257E-2097D044D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9A04B-6A65-4965-B15B-811B47F338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415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8C595-60F5-F04C-3B4A-240D046D6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94D35-3516-340F-1369-ABB1A30C3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2CEB22-AA6A-7BC4-C2AA-D102024BB6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216756-0C63-16A9-58A5-0E4888C43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DF406-C7DF-4236-B83C-C0AE6EE42CA9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CB3E0-9056-4E45-A54B-FC56DB8FF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2951E4-C0B0-F119-A66D-61CB334F8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9A04B-6A65-4965-B15B-811B47F338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2799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00B22-0CDF-BD13-093A-7044F8B17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A040C6-1652-E173-EB34-F9955A4627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B4E24F-636B-1392-E276-D8B12D55E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BD8D1-9C97-6FAF-EEDE-8DFB35644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DF406-C7DF-4236-B83C-C0AE6EE42CA9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16EB8E-A488-D913-91AB-BA1C2BAD4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0A1908-EAED-4B77-2C39-8065473E7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9A04B-6A65-4965-B15B-811B47F338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1171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BDF38C-9FDB-6821-211B-F76C1FF56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34E960-6155-BF52-C33E-15F6FC145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32DDAB-02FC-63B9-C455-A24C064AB2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FDF406-C7DF-4236-B83C-C0AE6EE42CA9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40F7C-544A-8660-A399-C739A0DFB4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01445-A655-46BF-22D2-46179BBB6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A9A04B-6A65-4965-B15B-811B47F338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0578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gif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1.pn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3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D944D-940B-B134-ECCA-5420DB7538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Quantum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29F12-E0CA-144E-2B7C-865A4DB0D3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Hands on with </a:t>
            </a:r>
            <a:r>
              <a:rPr lang="en-IN" dirty="0" err="1"/>
              <a:t>Qiskit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9804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9B57D-C782-E13F-C7A4-85A60454F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2A22F5-A589-1D15-8B6A-3F93019E5C43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D45A019-0423-2916-FE09-06B06CC9BBA9}"/>
              </a:ext>
            </a:extLst>
          </p:cNvPr>
          <p:cNvSpPr/>
          <p:nvPr/>
        </p:nvSpPr>
        <p:spPr>
          <a:xfrm>
            <a:off x="1225479" y="3403349"/>
            <a:ext cx="2997725" cy="6736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Machine Learning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990189E-E95F-5392-C9C9-7339040482DE}"/>
              </a:ext>
            </a:extLst>
          </p:cNvPr>
          <p:cNvSpPr/>
          <p:nvPr/>
        </p:nvSpPr>
        <p:spPr>
          <a:xfrm>
            <a:off x="1225478" y="4417808"/>
            <a:ext cx="2997726" cy="6800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Assembly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07AF659-0917-17C9-6448-95208344C2C5}"/>
              </a:ext>
            </a:extLst>
          </p:cNvPr>
          <p:cNvSpPr/>
          <p:nvPr/>
        </p:nvSpPr>
        <p:spPr>
          <a:xfrm>
            <a:off x="1225479" y="5438689"/>
            <a:ext cx="2997726" cy="6800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High level language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C407B52-267B-0F67-E495-141E6B7A4C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4848"/>
          <a:stretch>
            <a:fillRect/>
          </a:stretch>
        </p:blipFill>
        <p:spPr>
          <a:xfrm>
            <a:off x="5161743" y="4294695"/>
            <a:ext cx="6589245" cy="20730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B04948-E09B-9EA6-22AA-11D1374011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0493"/>
          <a:stretch>
            <a:fillRect/>
          </a:stretch>
        </p:blipFill>
        <p:spPr>
          <a:xfrm>
            <a:off x="5012486" y="3185609"/>
            <a:ext cx="6589245" cy="1109086"/>
          </a:xfrm>
          <a:prstGeom prst="rect">
            <a:avLst/>
          </a:prstGeom>
        </p:spPr>
      </p:pic>
      <p:pic>
        <p:nvPicPr>
          <p:cNvPr id="13323" name="Picture 11" descr="A Beginner's Guide to Digital Signal Processing (DSP) | Analog Devices">
            <a:extLst>
              <a:ext uri="{FF2B5EF4-FFF2-40B4-BE49-F238E27FC236}">
                <a16:creationId xmlns:a16="http://schemas.microsoft.com/office/drawing/2014/main" id="{4A8091BD-A5E0-4F67-52F7-B91A0EBD7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341" y="1092371"/>
            <a:ext cx="5841275" cy="175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821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E9C2B-B239-B511-A952-8E4A110DF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444DA-D9DB-894F-2839-1B2CE29C9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Qubit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70E7E9-F5BE-ABF9-DB11-F8B196E25B19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386" name="Picture 2" descr="Classical Bit vs Quantum Qubit. In the previous blog, I had discussed… | by  Jugaloza | Medium">
            <a:extLst>
              <a:ext uri="{FF2B5EF4-FFF2-40B4-BE49-F238E27FC236}">
                <a16:creationId xmlns:a16="http://schemas.microsoft.com/office/drawing/2014/main" id="{784186B1-A35E-0419-DE8D-8F121B1AB1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6" t="20925" r="23720" b="21690"/>
          <a:stretch>
            <a:fillRect/>
          </a:stretch>
        </p:blipFill>
        <p:spPr bwMode="auto">
          <a:xfrm>
            <a:off x="7530735" y="978721"/>
            <a:ext cx="2603863" cy="162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F8C5B9-3DF0-7163-4866-0CC65F10BC36}"/>
              </a:ext>
            </a:extLst>
          </p:cNvPr>
          <p:cNvSpPr txBox="1"/>
          <p:nvPr/>
        </p:nvSpPr>
        <p:spPr>
          <a:xfrm flipH="1">
            <a:off x="530429" y="1501116"/>
            <a:ext cx="53652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It is a basic unit of quantum information.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It can be in 0,1 or superposition of 0 and 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When they are measured they can be either 0 or 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There are 2</a:t>
            </a:r>
            <a:r>
              <a:rPr lang="en-IN" sz="2800" baseline="30000" dirty="0"/>
              <a:t>n</a:t>
            </a:r>
            <a:r>
              <a:rPr lang="en-IN" sz="2800" dirty="0"/>
              <a:t> possible states.</a:t>
            </a:r>
          </a:p>
        </p:txBody>
      </p:sp>
      <p:pic>
        <p:nvPicPr>
          <p:cNvPr id="16390" name="Picture 6" descr="Classical Bit vs Quantum Qubit. In the previous blog, I had discussed… | by  Jugaloza | Medium">
            <a:extLst>
              <a:ext uri="{FF2B5EF4-FFF2-40B4-BE49-F238E27FC236}">
                <a16:creationId xmlns:a16="http://schemas.microsoft.com/office/drawing/2014/main" id="{AB6C1785-5949-4BD8-405E-56AF9168D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758" y="2860077"/>
            <a:ext cx="5057503" cy="347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519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57DE6-5657-585F-26A5-AC1E19DEE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276DB-7EE1-A95E-CF00-EC78532D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Qubit vs Bit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9656B8-B39A-2DAA-0E73-7332BB37ACE1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338" name="Picture 2" descr="🎉 2024 Unveiled: 50 Expert Predictions">
            <a:extLst>
              <a:ext uri="{FF2B5EF4-FFF2-40B4-BE49-F238E27FC236}">
                <a16:creationId xmlns:a16="http://schemas.microsoft.com/office/drawing/2014/main" id="{5BAFFECF-DFC6-B661-0FF3-42042883F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999" y="2346180"/>
            <a:ext cx="8458165" cy="438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D63EB5-5303-3EFB-0C58-6FF06A3BAAA0}"/>
              </a:ext>
            </a:extLst>
          </p:cNvPr>
          <p:cNvSpPr txBox="1"/>
          <p:nvPr/>
        </p:nvSpPr>
        <p:spPr>
          <a:xfrm flipH="1">
            <a:off x="443344" y="843524"/>
            <a:ext cx="88748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Classical bit can do only single calculation at a time.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Qubit can exist simultaneously in multiple states.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Adv of qubit- parallel processing.</a:t>
            </a:r>
          </a:p>
        </p:txBody>
      </p:sp>
    </p:spTree>
    <p:extLst>
      <p:ext uri="{BB962C8B-B14F-4D97-AF65-F5344CB8AC3E}">
        <p14:creationId xmlns:p14="http://schemas.microsoft.com/office/powerpoint/2010/main" val="3248588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C0E41-6815-3C0D-DB7C-0E1970BF1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0CF1F-0464-48BA-58EF-A8BBE455F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a Quantum Qubit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5D623EA-0579-BADA-2903-343FC59E3360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9458" name="Picture 2" descr="The Quantum Menace">
            <a:extLst>
              <a:ext uri="{FF2B5EF4-FFF2-40B4-BE49-F238E27FC236}">
                <a16:creationId xmlns:a16="http://schemas.microsoft.com/office/drawing/2014/main" id="{6796A9A5-54EB-14B7-F22C-4BF8A86BF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98" y="829558"/>
            <a:ext cx="3256598" cy="584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ow To Make a Quantum Bit on Make a GIF">
            <a:extLst>
              <a:ext uri="{FF2B5EF4-FFF2-40B4-BE49-F238E27FC236}">
                <a16:creationId xmlns:a16="http://schemas.microsoft.com/office/drawing/2014/main" id="{0F8C32AC-2AFF-1864-7854-0C5632F98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597" y="3893710"/>
            <a:ext cx="4937386" cy="277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Microsoft unveils Majorana 1, the world's first quantum processor powered  by topological qubits - Microsoft Switzerland News Center">
            <a:extLst>
              <a:ext uri="{FF2B5EF4-FFF2-40B4-BE49-F238E27FC236}">
                <a16:creationId xmlns:a16="http://schemas.microsoft.com/office/drawing/2014/main" id="{5D9A51D8-290D-AB51-B459-EC9015BE5E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4" t="8924" r="22738" b="11952"/>
          <a:stretch>
            <a:fillRect/>
          </a:stretch>
        </p:blipFill>
        <p:spPr bwMode="auto">
          <a:xfrm>
            <a:off x="3908241" y="5279355"/>
            <a:ext cx="1325838" cy="137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Science Made Simple: What Are Atomic Nuclei?">
            <a:extLst>
              <a:ext uri="{FF2B5EF4-FFF2-40B4-BE49-F238E27FC236}">
                <a16:creationId xmlns:a16="http://schemas.microsoft.com/office/drawing/2014/main" id="{C563E27F-E7A7-81C0-3ED7-F9F94F4BB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893" y="906447"/>
            <a:ext cx="4938090" cy="277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619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F3706-8F0D-E1CF-B88F-E2F5976FA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722F9-2E37-DE44-27F3-14C6DDDC6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Qubit State Representation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FF04EDB-F659-FB25-BA3C-0E500C1570BE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434" name="Picture 2" descr="Quantum States And The Bloch Sphere | Quantum Untangled">
            <a:extLst>
              <a:ext uri="{FF2B5EF4-FFF2-40B4-BE49-F238E27FC236}">
                <a16:creationId xmlns:a16="http://schemas.microsoft.com/office/drawing/2014/main" id="{9E5B68B1-D449-7A89-F667-7BA4CB961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591" y="1353682"/>
            <a:ext cx="3284506" cy="270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Bloch sphere representation of a qubit: a quantum state |í µí¼“ ⟩ = í... |  Download Scientific Diagram">
            <a:extLst>
              <a:ext uri="{FF2B5EF4-FFF2-40B4-BE49-F238E27FC236}">
                <a16:creationId xmlns:a16="http://schemas.microsoft.com/office/drawing/2014/main" id="{DCAE88B6-35D5-6021-8E05-C36568149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446" y="3073002"/>
            <a:ext cx="3378651" cy="323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45E8B5-246E-5A1E-6613-C55B6A11C2C2}"/>
              </a:ext>
            </a:extLst>
          </p:cNvPr>
          <p:cNvSpPr txBox="1"/>
          <p:nvPr/>
        </p:nvSpPr>
        <p:spPr>
          <a:xfrm flipH="1">
            <a:off x="619412" y="1630844"/>
            <a:ext cx="702399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Qubit needs two more variable to denote its value based on its position in the Bloch sphere.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Bra-Ket notation &lt; | &gt; is used to describe the value of a qubit as a vector in sphere.</a:t>
            </a:r>
          </a:p>
        </p:txBody>
      </p:sp>
    </p:spTree>
    <p:extLst>
      <p:ext uri="{BB962C8B-B14F-4D97-AF65-F5344CB8AC3E}">
        <p14:creationId xmlns:p14="http://schemas.microsoft.com/office/powerpoint/2010/main" val="1039809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CFB8D-7ABE-B8FF-172E-6669A3DB4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A1F8A-FE3F-F964-2B6A-537F39A72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Superconducting Qubit Generation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D52D4E4-FBEC-C3E2-8920-9FB9219D73F0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482" name="Picture 2" descr="Entanglement Control of Superconducting Qubit Single Photon System | NTT  Technical Review">
            <a:extLst>
              <a:ext uri="{FF2B5EF4-FFF2-40B4-BE49-F238E27FC236}">
                <a16:creationId xmlns:a16="http://schemas.microsoft.com/office/drawing/2014/main" id="{C2D6D176-C422-9401-80C2-9C9338462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66" y="2529374"/>
            <a:ext cx="7718381" cy="3884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E173E0-5E4B-432A-E1BC-5AA7E368396C}"/>
              </a:ext>
            </a:extLst>
          </p:cNvPr>
          <p:cNvSpPr txBox="1"/>
          <p:nvPr/>
        </p:nvSpPr>
        <p:spPr>
          <a:xfrm flipH="1">
            <a:off x="379492" y="1001587"/>
            <a:ext cx="115162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Natural qubits are isotopes like </a:t>
            </a:r>
            <a:r>
              <a:rPr lang="en-IN" sz="2800" baseline="30000" dirty="0"/>
              <a:t>13</a:t>
            </a:r>
            <a:r>
              <a:rPr lang="en-IN" sz="2800" dirty="0"/>
              <a:t>C and </a:t>
            </a:r>
            <a:r>
              <a:rPr lang="en-IN" sz="2800" baseline="30000" dirty="0"/>
              <a:t>29</a:t>
            </a:r>
            <a:r>
              <a:rPr lang="en-IN" sz="2800" dirty="0"/>
              <a:t>Si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“Non linear LC resonator” oscillation circuit forms man made qubit.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A Josephson Junction(X) is used to restrict the dynamics to two levels.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6E7AE1-70DC-B015-C5E9-D6E16C035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027" y="3429000"/>
            <a:ext cx="3114750" cy="20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01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3F4A9-5408-060F-6F40-8EBAB191E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50272-A586-B0DE-4F8B-1923A0CF4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Bit Readout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6F0C36C-4BD8-A4C7-19D8-85307283E1A1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506" name="Picture 2" descr="Types of Qubits">
            <a:extLst>
              <a:ext uri="{FF2B5EF4-FFF2-40B4-BE49-F238E27FC236}">
                <a16:creationId xmlns:a16="http://schemas.microsoft.com/office/drawing/2014/main" id="{625853E0-B03A-B813-BD6F-335F2040D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66" y="2021672"/>
            <a:ext cx="5571734" cy="358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The Incremental Quest for Quantum Computing | Features | Jun 2014 |  Photonics Spectra">
            <a:extLst>
              <a:ext uri="{FF2B5EF4-FFF2-40B4-BE49-F238E27FC236}">
                <a16:creationId xmlns:a16="http://schemas.microsoft.com/office/drawing/2014/main" id="{673120EB-3EC5-ABC1-E27C-F271A3B43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684" y="1979925"/>
            <a:ext cx="4691743" cy="362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673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DD3F5-3127-FD41-12A0-5201F3062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3585F-6AFA-D077-1EC6-5F26EB99A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3A5D5CC-789A-4084-A24C-4AD00CE027B3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C49CB9A-B9FD-174D-31F0-3B75A88A009F}"/>
              </a:ext>
            </a:extLst>
          </p:cNvPr>
          <p:cNvSpPr txBox="1"/>
          <p:nvPr/>
        </p:nvSpPr>
        <p:spPr>
          <a:xfrm flipH="1">
            <a:off x="1225480" y="1266476"/>
            <a:ext cx="4196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1 1 0 1 1 0 1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523ACF-C1AE-2386-66E2-09E1990BC7AE}"/>
              </a:ext>
            </a:extLst>
          </p:cNvPr>
          <p:cNvSpPr txBox="1"/>
          <p:nvPr/>
        </p:nvSpPr>
        <p:spPr>
          <a:xfrm>
            <a:off x="1225480" y="2514974"/>
            <a:ext cx="897432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/>
              <a:t>= 1 * 2 ^ 6 </a:t>
            </a:r>
            <a:r>
              <a:rPr lang="en-IN" sz="3600" b="1" dirty="0">
                <a:solidFill>
                  <a:srgbClr val="0070C0"/>
                </a:solidFill>
              </a:rPr>
              <a:t>+</a:t>
            </a:r>
            <a:r>
              <a:rPr lang="en-IN" sz="3600" dirty="0"/>
              <a:t> 1 * 2 ^ 5 </a:t>
            </a:r>
            <a:r>
              <a:rPr lang="en-IN" sz="3600" b="1" dirty="0">
                <a:solidFill>
                  <a:srgbClr val="0070C0"/>
                </a:solidFill>
              </a:rPr>
              <a:t>+</a:t>
            </a:r>
            <a:r>
              <a:rPr lang="en-IN" sz="3600" b="1" dirty="0"/>
              <a:t> </a:t>
            </a:r>
            <a:r>
              <a:rPr lang="en-IN" sz="3600" dirty="0"/>
              <a:t>0 * 2 ^ 4 </a:t>
            </a:r>
            <a:r>
              <a:rPr lang="en-IN" sz="3600" b="1" dirty="0">
                <a:solidFill>
                  <a:srgbClr val="0070C0"/>
                </a:solidFill>
              </a:rPr>
              <a:t>+</a:t>
            </a:r>
            <a:r>
              <a:rPr lang="en-IN" sz="3600" dirty="0"/>
              <a:t> 1 * 2^ 3 </a:t>
            </a:r>
            <a:r>
              <a:rPr lang="en-IN" sz="3600" b="1" dirty="0">
                <a:solidFill>
                  <a:srgbClr val="0070C0"/>
                </a:solidFill>
              </a:rPr>
              <a:t>+</a:t>
            </a:r>
            <a:r>
              <a:rPr lang="en-IN" sz="3600" b="1" dirty="0"/>
              <a:t> </a:t>
            </a:r>
            <a:r>
              <a:rPr lang="en-IN" sz="3600" dirty="0"/>
              <a:t>1 * 2 ^ 2 </a:t>
            </a:r>
            <a:r>
              <a:rPr lang="en-IN" sz="3600" b="1" dirty="0">
                <a:solidFill>
                  <a:srgbClr val="0070C0"/>
                </a:solidFill>
              </a:rPr>
              <a:t>+</a:t>
            </a:r>
            <a:r>
              <a:rPr lang="en-IN" sz="3600" dirty="0"/>
              <a:t> 0 * 2 ^ 1 </a:t>
            </a:r>
            <a:r>
              <a:rPr lang="en-IN" sz="3600" b="1" dirty="0">
                <a:solidFill>
                  <a:srgbClr val="0070C0"/>
                </a:solidFill>
              </a:rPr>
              <a:t>+</a:t>
            </a:r>
            <a:r>
              <a:rPr lang="en-IN" sz="3600" dirty="0"/>
              <a:t> 1 * 2 ^ 0</a:t>
            </a:r>
          </a:p>
          <a:p>
            <a:endParaRPr lang="en-IN" sz="3600" dirty="0"/>
          </a:p>
          <a:p>
            <a:r>
              <a:rPr lang="en-IN" sz="3600" dirty="0"/>
              <a:t>= 64 + 32 + 0 + 8 + 4 + 0 + 1 </a:t>
            </a:r>
          </a:p>
          <a:p>
            <a:endParaRPr lang="en-IN" sz="3600" dirty="0"/>
          </a:p>
          <a:p>
            <a:r>
              <a:rPr lang="en-IN" sz="3600" dirty="0"/>
              <a:t>= 109 </a:t>
            </a:r>
          </a:p>
        </p:txBody>
      </p:sp>
    </p:spTree>
    <p:extLst>
      <p:ext uri="{BB962C8B-B14F-4D97-AF65-F5344CB8AC3E}">
        <p14:creationId xmlns:p14="http://schemas.microsoft.com/office/powerpoint/2010/main" val="2528910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976A5-4F34-0BD1-7E82-6DE5389E0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69F98-0F98-3130-CB1E-8EA1109AE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Hexadecimal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C1C9FAE-2853-212B-B816-4FF90386C02F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80EFD94-3524-D500-FD06-BB90BB55640E}"/>
              </a:ext>
            </a:extLst>
          </p:cNvPr>
          <p:cNvSpPr txBox="1"/>
          <p:nvPr/>
        </p:nvSpPr>
        <p:spPr>
          <a:xfrm flipH="1">
            <a:off x="1225479" y="1266475"/>
            <a:ext cx="9935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0 1 2 3 4 5 6 7 8 9 A 	B 	C 	D 	E 	F </a:t>
            </a:r>
          </a:p>
          <a:p>
            <a:r>
              <a:rPr lang="pt-BR" sz="4000" dirty="0"/>
              <a:t>				10 	11 	12 	13 	14 	15</a:t>
            </a:r>
            <a:endParaRPr lang="en-IN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AFA2A7-6957-8B3B-FC72-57D867C8176C}"/>
              </a:ext>
            </a:extLst>
          </p:cNvPr>
          <p:cNvSpPr txBox="1"/>
          <p:nvPr/>
        </p:nvSpPr>
        <p:spPr>
          <a:xfrm>
            <a:off x="1225479" y="2715818"/>
            <a:ext cx="985101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/>
              <a:t>A 4 F 6 </a:t>
            </a:r>
          </a:p>
          <a:p>
            <a:r>
              <a:rPr lang="pt-BR" sz="3600" dirty="0"/>
              <a:t>=10 * 16 ^ 3</a:t>
            </a:r>
            <a:r>
              <a:rPr lang="pt-BR" sz="3600" dirty="0">
                <a:solidFill>
                  <a:srgbClr val="0070C0"/>
                </a:solidFill>
              </a:rPr>
              <a:t> </a:t>
            </a:r>
            <a:r>
              <a:rPr lang="pt-BR" sz="3600" b="1" dirty="0">
                <a:solidFill>
                  <a:srgbClr val="0070C0"/>
                </a:solidFill>
              </a:rPr>
              <a:t>+</a:t>
            </a:r>
            <a:r>
              <a:rPr lang="pt-BR" sz="3600" dirty="0">
                <a:solidFill>
                  <a:srgbClr val="0070C0"/>
                </a:solidFill>
              </a:rPr>
              <a:t> </a:t>
            </a:r>
            <a:r>
              <a:rPr lang="pt-BR" sz="3600" dirty="0"/>
              <a:t>4 * 16 ^ 2 </a:t>
            </a:r>
            <a:r>
              <a:rPr lang="pt-BR" sz="3600" b="1" dirty="0">
                <a:solidFill>
                  <a:srgbClr val="0070C0"/>
                </a:solidFill>
              </a:rPr>
              <a:t>+ </a:t>
            </a:r>
            <a:r>
              <a:rPr lang="pt-BR" sz="3600" dirty="0"/>
              <a:t>15 * 16 ^ 1 </a:t>
            </a:r>
            <a:r>
              <a:rPr lang="pt-BR" sz="3600" b="1" dirty="0">
                <a:solidFill>
                  <a:srgbClr val="0070C0"/>
                </a:solidFill>
              </a:rPr>
              <a:t>+</a:t>
            </a:r>
            <a:r>
              <a:rPr lang="pt-BR" sz="3600" dirty="0"/>
              <a:t> 6 * 16 ^ 0 </a:t>
            </a:r>
          </a:p>
          <a:p>
            <a:endParaRPr lang="pt-BR" sz="3600" dirty="0"/>
          </a:p>
          <a:p>
            <a:r>
              <a:rPr lang="pt-BR" sz="3600" dirty="0"/>
              <a:t>=40960 + 1024 + 240 + 6 </a:t>
            </a:r>
          </a:p>
          <a:p>
            <a:endParaRPr lang="pt-BR" sz="3600" dirty="0"/>
          </a:p>
          <a:p>
            <a:r>
              <a:rPr lang="pt-BR" sz="3600" dirty="0"/>
              <a:t>=42230 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859884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6C392-F37B-E7E4-246C-F10859B01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8E7F1-588C-3D51-342E-53F1AF54D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ASCII conversion Chart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2C8A63A-78AB-5C44-ABF7-4EB621BBEBB4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ASCII Conversion Chart">
            <a:extLst>
              <a:ext uri="{FF2B5EF4-FFF2-40B4-BE49-F238E27FC236}">
                <a16:creationId xmlns:a16="http://schemas.microsoft.com/office/drawing/2014/main" id="{73E20758-0672-5807-4A7B-3E3D00A70E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" t="14364" r="3018" b="8316"/>
          <a:stretch>
            <a:fillRect/>
          </a:stretch>
        </p:blipFill>
        <p:spPr bwMode="auto">
          <a:xfrm>
            <a:off x="1216058" y="739642"/>
            <a:ext cx="9615341" cy="611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243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B9749-CB7A-C3C0-71D4-64B52C3C8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ouncing Balls - MS. KAY'S ART WORLD">
            <a:extLst>
              <a:ext uri="{FF2B5EF4-FFF2-40B4-BE49-F238E27FC236}">
                <a16:creationId xmlns:a16="http://schemas.microsoft.com/office/drawing/2014/main" id="{C2F541A1-1AC5-AD69-1784-5547A8AB4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70" y="3927908"/>
            <a:ext cx="4783313" cy="2930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914861-5022-DA56-AC39-B25325CFB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Classical computing (Newtonian Mechanics)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9B38F77-BD94-8F96-7CA3-D80B2437CF1C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C4CDD1F-CCAB-1CEA-7B18-CEACC2B185D3}"/>
              </a:ext>
            </a:extLst>
          </p:cNvPr>
          <p:cNvSpPr txBox="1"/>
          <p:nvPr/>
        </p:nvSpPr>
        <p:spPr>
          <a:xfrm flipH="1">
            <a:off x="825007" y="1657518"/>
            <a:ext cx="68472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Classical mechanics provide extreme accurate results while dealing with movements of objects in normal scale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B19B79-9BB1-CE35-CC7C-25B6723B7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594" y="1035367"/>
            <a:ext cx="3641272" cy="25064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E18D29-59A8-13AC-4F6F-0DAD3C39AB58}"/>
              </a:ext>
            </a:extLst>
          </p:cNvPr>
          <p:cNvSpPr txBox="1"/>
          <p:nvPr/>
        </p:nvSpPr>
        <p:spPr>
          <a:xfrm flipH="1">
            <a:off x="4037706" y="3824212"/>
            <a:ext cx="76241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The classical theories are simple, but this branch of mechanics cannot be applied to extremely small particles moving at very high speed, as the results may inaccurate</a:t>
            </a:r>
          </a:p>
        </p:txBody>
      </p:sp>
    </p:spTree>
    <p:extLst>
      <p:ext uri="{BB962C8B-B14F-4D97-AF65-F5344CB8AC3E}">
        <p14:creationId xmlns:p14="http://schemas.microsoft.com/office/powerpoint/2010/main" val="33582720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87044-310C-5D59-BC3E-1287890BE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DA51B-4CAC-B5E9-F310-6F95753AF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C886399-3DF5-C345-B13F-43B1727B61E2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RGB (3x8-bit pixel) mode | Download Scientific Diagram">
            <a:extLst>
              <a:ext uri="{FF2B5EF4-FFF2-40B4-BE49-F238E27FC236}">
                <a16:creationId xmlns:a16="http://schemas.microsoft.com/office/drawing/2014/main" id="{98444ECC-D599-B810-D717-6D76A1672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27" y="1560067"/>
            <a:ext cx="5512061" cy="373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803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FE83F-850C-F052-EF3F-F0001C9A9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946AB-5BE0-956F-A183-7B1D2125D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Prerequisites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16C2F5-EB48-DE12-5580-5BE4696FA53B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6521DE2-DEF7-8B29-E1CA-EB1C29EABB69}"/>
              </a:ext>
            </a:extLst>
          </p:cNvPr>
          <p:cNvSpPr txBox="1"/>
          <p:nvPr/>
        </p:nvSpPr>
        <p:spPr>
          <a:xfrm flipH="1">
            <a:off x="1169707" y="1266475"/>
            <a:ext cx="993585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Qubit notation		 		</a:t>
            </a:r>
            <a:r>
              <a:rPr lang="en-IN" sz="4000" dirty="0"/>
              <a:t>|0&gt;</a:t>
            </a:r>
          </a:p>
          <a:p>
            <a:endParaRPr lang="en-IN" sz="4000" dirty="0"/>
          </a:p>
          <a:p>
            <a:r>
              <a:rPr lang="en-IN" sz="4000" dirty="0"/>
              <a:t>Formula					E = mc</a:t>
            </a:r>
            <a:r>
              <a:rPr lang="en-IN" sz="4000" baseline="30000" dirty="0"/>
              <a:t>2 </a:t>
            </a:r>
            <a:endParaRPr lang="en-IN" sz="4000" dirty="0"/>
          </a:p>
          <a:p>
            <a:endParaRPr lang="en-IN" sz="4000" dirty="0"/>
          </a:p>
          <a:p>
            <a:r>
              <a:rPr lang="en-IN" sz="4000" dirty="0"/>
              <a:t>Programming language 		Python</a:t>
            </a:r>
          </a:p>
        </p:txBody>
      </p:sp>
    </p:spTree>
    <p:extLst>
      <p:ext uri="{BB962C8B-B14F-4D97-AF65-F5344CB8AC3E}">
        <p14:creationId xmlns:p14="http://schemas.microsoft.com/office/powerpoint/2010/main" val="2782382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AC7D3-1BCE-9B17-1FA7-591A2AF2D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401E7-6DA8-069F-51AC-A898C7AF4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 – Tensor Product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019BEAA-21FF-C69C-6750-6AA10675A8E7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Double Bracket 2">
            <a:extLst>
              <a:ext uri="{FF2B5EF4-FFF2-40B4-BE49-F238E27FC236}">
                <a16:creationId xmlns:a16="http://schemas.microsoft.com/office/drawing/2014/main" id="{9F4D9A3E-C11E-9596-1BDD-2BDC13042D4B}"/>
              </a:ext>
            </a:extLst>
          </p:cNvPr>
          <p:cNvSpPr/>
          <p:nvPr/>
        </p:nvSpPr>
        <p:spPr>
          <a:xfrm>
            <a:off x="1960775" y="1857080"/>
            <a:ext cx="980387" cy="1065220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400" dirty="0"/>
              <a:t>a</a:t>
            </a:r>
          </a:p>
          <a:p>
            <a:pPr algn="ctr"/>
            <a:r>
              <a:rPr lang="en-IN" sz="2400" dirty="0"/>
              <a:t>b</a:t>
            </a:r>
          </a:p>
        </p:txBody>
      </p:sp>
      <p:pic>
        <p:nvPicPr>
          <p:cNvPr id="6" name="Graphic 5" descr="Badge Cross outline">
            <a:extLst>
              <a:ext uri="{FF2B5EF4-FFF2-40B4-BE49-F238E27FC236}">
                <a16:creationId xmlns:a16="http://schemas.microsoft.com/office/drawing/2014/main" id="{BAAF8A11-9F83-E022-B06D-34A47EA51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0061" y="2121025"/>
            <a:ext cx="537330" cy="537330"/>
          </a:xfrm>
          <a:prstGeom prst="rect">
            <a:avLst/>
          </a:prstGeom>
        </p:spPr>
      </p:pic>
      <p:sp>
        <p:nvSpPr>
          <p:cNvPr id="9" name="Double Bracket 8">
            <a:extLst>
              <a:ext uri="{FF2B5EF4-FFF2-40B4-BE49-F238E27FC236}">
                <a16:creationId xmlns:a16="http://schemas.microsoft.com/office/drawing/2014/main" id="{316F75CF-1C16-2CA7-5201-AF3B6F100CD7}"/>
              </a:ext>
            </a:extLst>
          </p:cNvPr>
          <p:cNvSpPr/>
          <p:nvPr/>
        </p:nvSpPr>
        <p:spPr>
          <a:xfrm>
            <a:off x="4556290" y="1857080"/>
            <a:ext cx="980387" cy="1065220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400" dirty="0"/>
              <a:t>x</a:t>
            </a:r>
          </a:p>
          <a:p>
            <a:pPr algn="ctr"/>
            <a:r>
              <a:rPr lang="en-IN" sz="2400" dirty="0"/>
              <a:t>y</a:t>
            </a:r>
          </a:p>
        </p:txBody>
      </p:sp>
      <p:sp>
        <p:nvSpPr>
          <p:cNvPr id="10" name="Double Bracket 9">
            <a:extLst>
              <a:ext uri="{FF2B5EF4-FFF2-40B4-BE49-F238E27FC236}">
                <a16:creationId xmlns:a16="http://schemas.microsoft.com/office/drawing/2014/main" id="{5853F1F8-25C9-FDC3-B034-648135227C67}"/>
              </a:ext>
            </a:extLst>
          </p:cNvPr>
          <p:cNvSpPr/>
          <p:nvPr/>
        </p:nvSpPr>
        <p:spPr>
          <a:xfrm>
            <a:off x="7984505" y="1555421"/>
            <a:ext cx="1117075" cy="1743959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400" dirty="0"/>
              <a:t>ax</a:t>
            </a:r>
          </a:p>
          <a:p>
            <a:pPr algn="ctr"/>
            <a:r>
              <a:rPr lang="en-IN" sz="2400" dirty="0"/>
              <a:t>ay</a:t>
            </a:r>
          </a:p>
          <a:p>
            <a:pPr algn="ctr"/>
            <a:r>
              <a:rPr lang="en-IN" sz="2400" dirty="0"/>
              <a:t>bx</a:t>
            </a:r>
          </a:p>
          <a:p>
            <a:pPr algn="ctr"/>
            <a:r>
              <a:rPr lang="en-IN" sz="2400" dirty="0"/>
              <a:t>by</a:t>
            </a:r>
          </a:p>
        </p:txBody>
      </p:sp>
      <p:sp>
        <p:nvSpPr>
          <p:cNvPr id="11" name="Equals 10">
            <a:extLst>
              <a:ext uri="{FF2B5EF4-FFF2-40B4-BE49-F238E27FC236}">
                <a16:creationId xmlns:a16="http://schemas.microsoft.com/office/drawing/2014/main" id="{24DA156B-6A4D-F4A1-17B6-32B4C3BC5D2D}"/>
              </a:ext>
            </a:extLst>
          </p:cNvPr>
          <p:cNvSpPr/>
          <p:nvPr/>
        </p:nvSpPr>
        <p:spPr>
          <a:xfrm>
            <a:off x="6561055" y="2205873"/>
            <a:ext cx="443060" cy="452481"/>
          </a:xfrm>
          <a:prstGeom prst="mathEqual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Double Bracket 11">
            <a:extLst>
              <a:ext uri="{FF2B5EF4-FFF2-40B4-BE49-F238E27FC236}">
                <a16:creationId xmlns:a16="http://schemas.microsoft.com/office/drawing/2014/main" id="{A9D9BB79-B798-BD15-FEB1-FAB3255EAED8}"/>
              </a:ext>
            </a:extLst>
          </p:cNvPr>
          <p:cNvSpPr/>
          <p:nvPr/>
        </p:nvSpPr>
        <p:spPr>
          <a:xfrm>
            <a:off x="1960775" y="4161932"/>
            <a:ext cx="980387" cy="1065220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400" dirty="0"/>
              <a:t>1</a:t>
            </a:r>
          </a:p>
          <a:p>
            <a:pPr algn="ctr"/>
            <a:r>
              <a:rPr lang="en-IN" sz="2400" dirty="0"/>
              <a:t>3</a:t>
            </a:r>
          </a:p>
        </p:txBody>
      </p:sp>
      <p:pic>
        <p:nvPicPr>
          <p:cNvPr id="13" name="Graphic 12" descr="Badge Cross outline">
            <a:extLst>
              <a:ext uri="{FF2B5EF4-FFF2-40B4-BE49-F238E27FC236}">
                <a16:creationId xmlns:a16="http://schemas.microsoft.com/office/drawing/2014/main" id="{B08E0FA5-A733-FB14-595B-A265C399D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0061" y="4425877"/>
            <a:ext cx="537330" cy="537330"/>
          </a:xfrm>
          <a:prstGeom prst="rect">
            <a:avLst/>
          </a:prstGeom>
        </p:spPr>
      </p:pic>
      <p:sp>
        <p:nvSpPr>
          <p:cNvPr id="14" name="Double Bracket 13">
            <a:extLst>
              <a:ext uri="{FF2B5EF4-FFF2-40B4-BE49-F238E27FC236}">
                <a16:creationId xmlns:a16="http://schemas.microsoft.com/office/drawing/2014/main" id="{C5432E22-9A4A-EBB8-DF0A-F60EF8E71E33}"/>
              </a:ext>
            </a:extLst>
          </p:cNvPr>
          <p:cNvSpPr/>
          <p:nvPr/>
        </p:nvSpPr>
        <p:spPr>
          <a:xfrm>
            <a:off x="4556290" y="4161932"/>
            <a:ext cx="1024375" cy="1442300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400" dirty="0"/>
              <a:t>2</a:t>
            </a:r>
          </a:p>
          <a:p>
            <a:pPr algn="ctr"/>
            <a:r>
              <a:rPr lang="en-IN" sz="2400" dirty="0"/>
              <a:t>5</a:t>
            </a:r>
          </a:p>
          <a:p>
            <a:pPr algn="ctr"/>
            <a:r>
              <a:rPr lang="en-IN" sz="2400" dirty="0"/>
              <a:t>7</a:t>
            </a:r>
          </a:p>
        </p:txBody>
      </p:sp>
      <p:sp>
        <p:nvSpPr>
          <p:cNvPr id="15" name="Double Bracket 14">
            <a:extLst>
              <a:ext uri="{FF2B5EF4-FFF2-40B4-BE49-F238E27FC236}">
                <a16:creationId xmlns:a16="http://schemas.microsoft.com/office/drawing/2014/main" id="{6D0D7D48-5B16-7822-96C7-B088F451F821}"/>
              </a:ext>
            </a:extLst>
          </p:cNvPr>
          <p:cNvSpPr/>
          <p:nvPr/>
        </p:nvSpPr>
        <p:spPr>
          <a:xfrm>
            <a:off x="7984505" y="3860273"/>
            <a:ext cx="1117075" cy="2559381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400" dirty="0"/>
              <a:t>2</a:t>
            </a:r>
          </a:p>
          <a:p>
            <a:pPr algn="ctr"/>
            <a:r>
              <a:rPr lang="en-IN" sz="2400" dirty="0"/>
              <a:t>5</a:t>
            </a:r>
          </a:p>
          <a:p>
            <a:pPr algn="ctr"/>
            <a:r>
              <a:rPr lang="en-IN" sz="2400" dirty="0"/>
              <a:t>7</a:t>
            </a:r>
          </a:p>
          <a:p>
            <a:pPr algn="ctr"/>
            <a:r>
              <a:rPr lang="en-IN" sz="2400" dirty="0"/>
              <a:t>6</a:t>
            </a:r>
          </a:p>
          <a:p>
            <a:pPr algn="ctr"/>
            <a:r>
              <a:rPr lang="en-IN" sz="2400" dirty="0"/>
              <a:t>15</a:t>
            </a:r>
          </a:p>
          <a:p>
            <a:pPr algn="ctr"/>
            <a:r>
              <a:rPr lang="en-IN" sz="2400" dirty="0"/>
              <a:t>21</a:t>
            </a:r>
          </a:p>
        </p:txBody>
      </p:sp>
      <p:sp>
        <p:nvSpPr>
          <p:cNvPr id="16" name="Equals 15">
            <a:extLst>
              <a:ext uri="{FF2B5EF4-FFF2-40B4-BE49-F238E27FC236}">
                <a16:creationId xmlns:a16="http://schemas.microsoft.com/office/drawing/2014/main" id="{6F421813-8C83-65C0-3D80-157E5A8F1F6C}"/>
              </a:ext>
            </a:extLst>
          </p:cNvPr>
          <p:cNvSpPr/>
          <p:nvPr/>
        </p:nvSpPr>
        <p:spPr>
          <a:xfrm>
            <a:off x="6561055" y="4510725"/>
            <a:ext cx="443060" cy="452481"/>
          </a:xfrm>
          <a:prstGeom prst="mathEqual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268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FD245-C61C-0A6B-4EF2-EBC746258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897D9-8C06-1778-0C4E-2F07C8739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Identity Matrix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4D270B-C34B-76A6-39AC-19DA1609C474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813515F-76E1-27D3-3262-380C9AD5E799}"/>
              </a:ext>
            </a:extLst>
          </p:cNvPr>
          <p:cNvSpPr txBox="1"/>
          <p:nvPr/>
        </p:nvSpPr>
        <p:spPr>
          <a:xfrm flipH="1">
            <a:off x="1169707" y="1266475"/>
            <a:ext cx="9935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Identity Matrix (I)</a:t>
            </a:r>
          </a:p>
          <a:p>
            <a:r>
              <a:rPr lang="en-IN" sz="4000" dirty="0"/>
              <a:t>XI = X			</a:t>
            </a:r>
          </a:p>
        </p:txBody>
      </p:sp>
      <p:sp>
        <p:nvSpPr>
          <p:cNvPr id="3" name="Double Bracket 2">
            <a:extLst>
              <a:ext uri="{FF2B5EF4-FFF2-40B4-BE49-F238E27FC236}">
                <a16:creationId xmlns:a16="http://schemas.microsoft.com/office/drawing/2014/main" id="{AF1F0791-F5A6-2C3F-EC85-F6E56EA7CC98}"/>
              </a:ext>
            </a:extLst>
          </p:cNvPr>
          <p:cNvSpPr/>
          <p:nvPr/>
        </p:nvSpPr>
        <p:spPr>
          <a:xfrm>
            <a:off x="5957740" y="1065230"/>
            <a:ext cx="1414019" cy="1348032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800" dirty="0"/>
              <a:t>1     0</a:t>
            </a:r>
          </a:p>
          <a:p>
            <a:pPr algn="ctr"/>
            <a:r>
              <a:rPr lang="en-IN" sz="2800" dirty="0"/>
              <a:t>0     1</a:t>
            </a:r>
          </a:p>
        </p:txBody>
      </p:sp>
      <p:sp>
        <p:nvSpPr>
          <p:cNvPr id="5" name="Double Bracket 4">
            <a:extLst>
              <a:ext uri="{FF2B5EF4-FFF2-40B4-BE49-F238E27FC236}">
                <a16:creationId xmlns:a16="http://schemas.microsoft.com/office/drawing/2014/main" id="{04C41890-75FF-F3B5-4C8F-7E7D7D0E70FF}"/>
              </a:ext>
            </a:extLst>
          </p:cNvPr>
          <p:cNvSpPr/>
          <p:nvPr/>
        </p:nvSpPr>
        <p:spPr>
          <a:xfrm>
            <a:off x="1556995" y="3205467"/>
            <a:ext cx="1414019" cy="1348032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800" dirty="0"/>
              <a:t>0     2</a:t>
            </a:r>
          </a:p>
          <a:p>
            <a:pPr algn="ctr"/>
            <a:r>
              <a:rPr lang="en-IN" sz="2800" dirty="0"/>
              <a:t>3     1</a:t>
            </a:r>
          </a:p>
        </p:txBody>
      </p:sp>
      <p:sp>
        <p:nvSpPr>
          <p:cNvPr id="6" name="Double Bracket 5">
            <a:extLst>
              <a:ext uri="{FF2B5EF4-FFF2-40B4-BE49-F238E27FC236}">
                <a16:creationId xmlns:a16="http://schemas.microsoft.com/office/drawing/2014/main" id="{3F694B7C-ADE3-3476-2E29-583E21DFC8D7}"/>
              </a:ext>
            </a:extLst>
          </p:cNvPr>
          <p:cNvSpPr/>
          <p:nvPr/>
        </p:nvSpPr>
        <p:spPr>
          <a:xfrm>
            <a:off x="4794121" y="3205467"/>
            <a:ext cx="1414019" cy="1348032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800" dirty="0"/>
              <a:t>1     0</a:t>
            </a:r>
          </a:p>
          <a:p>
            <a:pPr algn="ctr"/>
            <a:r>
              <a:rPr lang="en-IN" sz="2800" dirty="0"/>
              <a:t>0     1</a:t>
            </a:r>
          </a:p>
        </p:txBody>
      </p:sp>
      <p:sp>
        <p:nvSpPr>
          <p:cNvPr id="9" name="Double Bracket 8">
            <a:extLst>
              <a:ext uri="{FF2B5EF4-FFF2-40B4-BE49-F238E27FC236}">
                <a16:creationId xmlns:a16="http://schemas.microsoft.com/office/drawing/2014/main" id="{A560243C-B077-254E-F198-CDC7029DFE87}"/>
              </a:ext>
            </a:extLst>
          </p:cNvPr>
          <p:cNvSpPr/>
          <p:nvPr/>
        </p:nvSpPr>
        <p:spPr>
          <a:xfrm>
            <a:off x="8581535" y="3205467"/>
            <a:ext cx="1414019" cy="1348032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800" dirty="0"/>
              <a:t>0     2</a:t>
            </a:r>
          </a:p>
          <a:p>
            <a:pPr algn="ctr"/>
            <a:r>
              <a:rPr lang="en-IN" sz="2800" dirty="0"/>
              <a:t>3     1</a:t>
            </a:r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E5E5CE82-3342-220B-F339-C15CFD5BDC0D}"/>
              </a:ext>
            </a:extLst>
          </p:cNvPr>
          <p:cNvSpPr/>
          <p:nvPr/>
        </p:nvSpPr>
        <p:spPr>
          <a:xfrm>
            <a:off x="3610467" y="3599821"/>
            <a:ext cx="471340" cy="480767"/>
          </a:xfrm>
          <a:prstGeom prst="mathMultiply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Equals 10">
            <a:extLst>
              <a:ext uri="{FF2B5EF4-FFF2-40B4-BE49-F238E27FC236}">
                <a16:creationId xmlns:a16="http://schemas.microsoft.com/office/drawing/2014/main" id="{03E261B2-F553-9432-7C16-996549A93D77}"/>
              </a:ext>
            </a:extLst>
          </p:cNvPr>
          <p:cNvSpPr/>
          <p:nvPr/>
        </p:nvSpPr>
        <p:spPr>
          <a:xfrm>
            <a:off x="7131376" y="3653242"/>
            <a:ext cx="443060" cy="452481"/>
          </a:xfrm>
          <a:prstGeom prst="mathEqual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1F937C-B93A-406E-705A-7F0D7D1F844E}"/>
              </a:ext>
            </a:extLst>
          </p:cNvPr>
          <p:cNvSpPr txBox="1"/>
          <p:nvPr/>
        </p:nvSpPr>
        <p:spPr>
          <a:xfrm flipH="1">
            <a:off x="1169707" y="4955107"/>
            <a:ext cx="9935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A</a:t>
            </a:r>
            <a:r>
              <a:rPr lang="en-IN" sz="4000" baseline="30000" dirty="0"/>
              <a:t>-1</a:t>
            </a:r>
            <a:r>
              <a:rPr lang="en-IN" sz="4000" dirty="0"/>
              <a:t> = 1/A	</a:t>
            </a:r>
          </a:p>
          <a:p>
            <a:r>
              <a:rPr lang="en-IN" sz="4000" dirty="0"/>
              <a:t>AA</a:t>
            </a:r>
            <a:r>
              <a:rPr lang="en-IN" sz="4000" baseline="30000" dirty="0"/>
              <a:t>-1</a:t>
            </a:r>
            <a:r>
              <a:rPr lang="en-IN" sz="4000" dirty="0"/>
              <a:t> = I	or A</a:t>
            </a:r>
            <a:r>
              <a:rPr lang="en-IN" sz="4000" baseline="30000" dirty="0"/>
              <a:t>-1</a:t>
            </a:r>
            <a:r>
              <a:rPr lang="en-IN" sz="4000" dirty="0"/>
              <a:t>A = I</a:t>
            </a:r>
          </a:p>
        </p:txBody>
      </p:sp>
    </p:spTree>
    <p:extLst>
      <p:ext uri="{BB962C8B-B14F-4D97-AF65-F5344CB8AC3E}">
        <p14:creationId xmlns:p14="http://schemas.microsoft.com/office/powerpoint/2010/main" val="3877858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4E21D-8BF7-28D4-1718-2D7E65227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C9930-7BFE-1FD8-A46C-1EF1E46A3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Classical Computers vs Quantum Computer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1EFF639-DE91-4738-521D-FBB043322D12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EF5F191-AD72-A7DE-6C54-9B2C2E352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203" y="1310325"/>
            <a:ext cx="8339579" cy="490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23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9388E-69DC-9F17-3FC2-4D2E60277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67FBB-2512-D1AE-400E-FBC953D94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Superposition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8AFAB3-1DFF-DE9A-F182-07E712E74E6F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40E33C0-FC6F-D482-ACED-E55FADDAC3A8}"/>
              </a:ext>
            </a:extLst>
          </p:cNvPr>
          <p:cNvSpPr txBox="1"/>
          <p:nvPr/>
        </p:nvSpPr>
        <p:spPr>
          <a:xfrm>
            <a:off x="3047215" y="3246690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6C5532A-A860-F247-6E48-D26AC5ED3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0F8D71-2E7C-A0EA-4AB6-53D617BD79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26" t="18764" r="70959" b="18127"/>
          <a:stretch>
            <a:fillRect/>
          </a:stretch>
        </p:blipFill>
        <p:spPr>
          <a:xfrm>
            <a:off x="6466787" y="1451724"/>
            <a:ext cx="3227523" cy="20215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DF8284-FEC1-B710-D16A-D677784AA4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02" t="17372" r="35169" b="18047"/>
          <a:stretch>
            <a:fillRect/>
          </a:stretch>
        </p:blipFill>
        <p:spPr>
          <a:xfrm>
            <a:off x="1580168" y="2589746"/>
            <a:ext cx="3623428" cy="21225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194A23-E060-04B6-F7C1-A0F028781F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423" t="17937" r="1777" b="18019"/>
          <a:stretch>
            <a:fillRect/>
          </a:stretch>
        </p:blipFill>
        <p:spPr>
          <a:xfrm>
            <a:off x="6466787" y="4199090"/>
            <a:ext cx="3233257" cy="204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7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8867D-C42C-8A4D-C0A7-65B47871E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0AE63-4D08-79AE-7C85-70098A68B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Entanglement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0412FA-7CAF-0FCF-734B-3771FDC11D12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37CE8FB-7C28-79DD-B5E6-FD0D01DEE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093" y="1220966"/>
            <a:ext cx="8383814" cy="507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43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983CD-0037-D4D0-6AD8-4E236BEF6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BD3B8-E122-7A6A-11A6-038A7CEC0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Interference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818D97-BECC-2045-E08E-C60E9885CFE3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65000A5-3CC3-A865-C190-63DD7D3E9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936" y="1443234"/>
            <a:ext cx="10143241" cy="454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16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3DD05-106E-2387-651E-BD010DAB2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3E608F-35EE-7EF2-49AC-22539F6332AF}"/>
              </a:ext>
            </a:extLst>
          </p:cNvPr>
          <p:cNvSpPr txBox="1"/>
          <p:nvPr/>
        </p:nvSpPr>
        <p:spPr>
          <a:xfrm flipH="1">
            <a:off x="1362720" y="1321232"/>
            <a:ext cx="711197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Bra-</a:t>
            </a:r>
            <a:r>
              <a:rPr lang="en-IN" sz="4000" dirty="0" err="1"/>
              <a:t>ket</a:t>
            </a:r>
            <a:r>
              <a:rPr lang="en-IN" sz="4000" dirty="0"/>
              <a:t>		&lt; A | E &gt;</a:t>
            </a:r>
          </a:p>
          <a:p>
            <a:endParaRPr lang="en-IN" sz="4000" dirty="0"/>
          </a:p>
          <a:p>
            <a:r>
              <a:rPr lang="en-IN" sz="4000" dirty="0"/>
              <a:t>|1&gt;					spin down</a:t>
            </a:r>
          </a:p>
          <a:p>
            <a:endParaRPr lang="en-IN" sz="4000" dirty="0"/>
          </a:p>
          <a:p>
            <a:endParaRPr lang="en-IN" sz="4000" dirty="0"/>
          </a:p>
          <a:p>
            <a:r>
              <a:rPr lang="en-IN" sz="4000" dirty="0"/>
              <a:t>|0&gt;					spin up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F3A7-500C-EDD6-789B-4141FC8E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Bra-</a:t>
            </a:r>
            <a:r>
              <a:rPr lang="en-IN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</a:t>
            </a: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1081BA-581D-6578-6FD2-A8A5F52B4E78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Double Bracket 2">
            <a:extLst>
              <a:ext uri="{FF2B5EF4-FFF2-40B4-BE49-F238E27FC236}">
                <a16:creationId xmlns:a16="http://schemas.microsoft.com/office/drawing/2014/main" id="{E401A22E-5F39-27A0-58A5-0F6CDBDDE064}"/>
              </a:ext>
            </a:extLst>
          </p:cNvPr>
          <p:cNvSpPr/>
          <p:nvPr/>
        </p:nvSpPr>
        <p:spPr>
          <a:xfrm>
            <a:off x="4446309" y="2528733"/>
            <a:ext cx="980387" cy="1065220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400" dirty="0"/>
              <a:t>0</a:t>
            </a:r>
          </a:p>
          <a:p>
            <a:pPr algn="ctr"/>
            <a:r>
              <a:rPr lang="en-IN" sz="2400" dirty="0"/>
              <a:t>1</a:t>
            </a:r>
          </a:p>
        </p:txBody>
      </p:sp>
      <p:sp>
        <p:nvSpPr>
          <p:cNvPr id="7" name="Double Bracket 6">
            <a:extLst>
              <a:ext uri="{FF2B5EF4-FFF2-40B4-BE49-F238E27FC236}">
                <a16:creationId xmlns:a16="http://schemas.microsoft.com/office/drawing/2014/main" id="{DB79DE56-AF52-CDDF-08ED-1D37692088F5}"/>
              </a:ext>
            </a:extLst>
          </p:cNvPr>
          <p:cNvSpPr/>
          <p:nvPr/>
        </p:nvSpPr>
        <p:spPr>
          <a:xfrm>
            <a:off x="4446309" y="4179995"/>
            <a:ext cx="980387" cy="1065220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400" dirty="0"/>
              <a:t>1</a:t>
            </a:r>
          </a:p>
          <a:p>
            <a:pPr algn="ctr"/>
            <a:r>
              <a:rPr lang="en-IN" sz="2400" dirty="0"/>
              <a:t>0</a:t>
            </a:r>
          </a:p>
        </p:txBody>
      </p:sp>
      <p:pic>
        <p:nvPicPr>
          <p:cNvPr id="22530" name="Picture 2" descr="The Awe-Inspiring Power of Quantum Computers · Frontiers for Young Minds">
            <a:extLst>
              <a:ext uri="{FF2B5EF4-FFF2-40B4-BE49-F238E27FC236}">
                <a16:creationId xmlns:a16="http://schemas.microsoft.com/office/drawing/2014/main" id="{949C666F-8D19-4E23-88F1-09F346777B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500"/>
          <a:stretch>
            <a:fillRect/>
          </a:stretch>
        </p:blipFill>
        <p:spPr bwMode="auto">
          <a:xfrm>
            <a:off x="9551442" y="3923892"/>
            <a:ext cx="894507" cy="157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he Awe-Inspiring Power of Quantum Computers · Frontiers for Young Minds">
            <a:extLst>
              <a:ext uri="{FF2B5EF4-FFF2-40B4-BE49-F238E27FC236}">
                <a16:creationId xmlns:a16="http://schemas.microsoft.com/office/drawing/2014/main" id="{C71CF927-1397-BD74-CB0C-B771AF228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71" r="39423"/>
          <a:stretch>
            <a:fillRect/>
          </a:stretch>
        </p:blipFill>
        <p:spPr bwMode="auto">
          <a:xfrm>
            <a:off x="9500776" y="2069953"/>
            <a:ext cx="995840" cy="158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7565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F3941-A881-3C8F-8DB6-748645A3B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E2EC1-AE0E-D0E7-F78A-9B40BAA90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Bra-</a:t>
            </a:r>
            <a:r>
              <a:rPr lang="en-IN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</a:t>
            </a: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Notation in Superposition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5C9FFB-3357-F472-CA82-B67A7C2CEF26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Double Bracket 2">
                <a:extLst>
                  <a:ext uri="{FF2B5EF4-FFF2-40B4-BE49-F238E27FC236}">
                    <a16:creationId xmlns:a16="http://schemas.microsoft.com/office/drawing/2014/main" id="{7A3E6BD6-DEB1-4F43-A58F-B1898AA4A44D}"/>
                  </a:ext>
                </a:extLst>
              </p:cNvPr>
              <p:cNvSpPr/>
              <p:nvPr/>
            </p:nvSpPr>
            <p:spPr>
              <a:xfrm>
                <a:off x="1655975" y="1757706"/>
                <a:ext cx="1332322" cy="1671294"/>
              </a:xfrm>
              <a:prstGeom prst="bracketPair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√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dirty="0"/>
              </a:p>
              <a:p>
                <a:pPr algn="ctr"/>
                <a:endParaRPr lang="en-IN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√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" name="Double Bracket 2">
                <a:extLst>
                  <a:ext uri="{FF2B5EF4-FFF2-40B4-BE49-F238E27FC236}">
                    <a16:creationId xmlns:a16="http://schemas.microsoft.com/office/drawing/2014/main" id="{7A3E6BD6-DEB1-4F43-A58F-B1898AA4A4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5975" y="1757706"/>
                <a:ext cx="1332322" cy="1671294"/>
              </a:xfrm>
              <a:prstGeom prst="bracketPair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ouble Bracket 6">
            <a:extLst>
              <a:ext uri="{FF2B5EF4-FFF2-40B4-BE49-F238E27FC236}">
                <a16:creationId xmlns:a16="http://schemas.microsoft.com/office/drawing/2014/main" id="{318F8FA4-39E5-F42D-945B-3F96A64C018B}"/>
              </a:ext>
            </a:extLst>
          </p:cNvPr>
          <p:cNvSpPr/>
          <p:nvPr/>
        </p:nvSpPr>
        <p:spPr>
          <a:xfrm>
            <a:off x="5093617" y="1816623"/>
            <a:ext cx="1332322" cy="1671287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400" dirty="0"/>
              <a:t>1</a:t>
            </a:r>
          </a:p>
          <a:p>
            <a:pPr algn="ctr"/>
            <a:endParaRPr lang="en-IN" sz="2400" dirty="0"/>
          </a:p>
          <a:p>
            <a:pPr algn="ctr"/>
            <a:r>
              <a:rPr lang="en-IN" sz="24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01EFF5-FA2F-6E46-BD47-51D33F612C05}"/>
                  </a:ext>
                </a:extLst>
              </p:cNvPr>
              <p:cNvSpPr txBox="1"/>
              <p:nvPr/>
            </p:nvSpPr>
            <p:spPr>
              <a:xfrm>
                <a:off x="4342614" y="2232242"/>
                <a:ext cx="531044" cy="8352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√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01EFF5-FA2F-6E46-BD47-51D33F612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614" y="2232242"/>
                <a:ext cx="531044" cy="8352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Double Bracket 9">
            <a:extLst>
              <a:ext uri="{FF2B5EF4-FFF2-40B4-BE49-F238E27FC236}">
                <a16:creationId xmlns:a16="http://schemas.microsoft.com/office/drawing/2014/main" id="{9C0F03E6-F762-B080-9F89-3AE5493025AF}"/>
              </a:ext>
            </a:extLst>
          </p:cNvPr>
          <p:cNvSpPr/>
          <p:nvPr/>
        </p:nvSpPr>
        <p:spPr>
          <a:xfrm>
            <a:off x="8531259" y="1816623"/>
            <a:ext cx="1332322" cy="1671287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400" dirty="0"/>
              <a:t>0</a:t>
            </a:r>
          </a:p>
          <a:p>
            <a:pPr algn="ctr"/>
            <a:endParaRPr lang="en-IN" sz="2400" dirty="0"/>
          </a:p>
          <a:p>
            <a:pPr algn="ctr"/>
            <a:r>
              <a:rPr lang="en-IN" sz="24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7B9ED0-6AD9-45FF-B02F-E87691A73585}"/>
                  </a:ext>
                </a:extLst>
              </p:cNvPr>
              <p:cNvSpPr txBox="1"/>
              <p:nvPr/>
            </p:nvSpPr>
            <p:spPr>
              <a:xfrm>
                <a:off x="7780256" y="2232242"/>
                <a:ext cx="531044" cy="8352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√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97B9ED0-6AD9-45FF-B02F-E87691A73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256" y="2232242"/>
                <a:ext cx="531044" cy="8352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Plus Sign 11">
            <a:extLst>
              <a:ext uri="{FF2B5EF4-FFF2-40B4-BE49-F238E27FC236}">
                <a16:creationId xmlns:a16="http://schemas.microsoft.com/office/drawing/2014/main" id="{16C27402-553F-7BEA-A07F-9AD1AA4F35E0}"/>
              </a:ext>
            </a:extLst>
          </p:cNvPr>
          <p:cNvSpPr/>
          <p:nvPr/>
        </p:nvSpPr>
        <p:spPr>
          <a:xfrm>
            <a:off x="6881567" y="2363781"/>
            <a:ext cx="443060" cy="459144"/>
          </a:xfrm>
          <a:prstGeom prst="mathPlus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Equals 12">
            <a:extLst>
              <a:ext uri="{FF2B5EF4-FFF2-40B4-BE49-F238E27FC236}">
                <a16:creationId xmlns:a16="http://schemas.microsoft.com/office/drawing/2014/main" id="{188BECC9-0899-95C0-4403-8BD62720C2BC}"/>
              </a:ext>
            </a:extLst>
          </p:cNvPr>
          <p:cNvSpPr/>
          <p:nvPr/>
        </p:nvSpPr>
        <p:spPr>
          <a:xfrm>
            <a:off x="3443925" y="2363776"/>
            <a:ext cx="461913" cy="459149"/>
          </a:xfrm>
          <a:prstGeom prst="mathEqual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Equals 13">
            <a:extLst>
              <a:ext uri="{FF2B5EF4-FFF2-40B4-BE49-F238E27FC236}">
                <a16:creationId xmlns:a16="http://schemas.microsoft.com/office/drawing/2014/main" id="{06A9530A-AD18-407A-D720-AF194C552917}"/>
              </a:ext>
            </a:extLst>
          </p:cNvPr>
          <p:cNvSpPr/>
          <p:nvPr/>
        </p:nvSpPr>
        <p:spPr>
          <a:xfrm>
            <a:off x="3443925" y="4460838"/>
            <a:ext cx="461913" cy="459149"/>
          </a:xfrm>
          <a:prstGeom prst="mathEqual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83386FE-13F5-3A14-B969-9EDF5A22945D}"/>
                  </a:ext>
                </a:extLst>
              </p:cNvPr>
              <p:cNvSpPr txBox="1"/>
              <p:nvPr/>
            </p:nvSpPr>
            <p:spPr>
              <a:xfrm>
                <a:off x="4342614" y="4272765"/>
                <a:ext cx="531044" cy="8352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√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83386FE-13F5-3A14-B969-9EDF5A229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614" y="4272765"/>
                <a:ext cx="531044" cy="8352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FA90D34-62EA-5538-8A67-42C0CD60E2FE}"/>
              </a:ext>
            </a:extLst>
          </p:cNvPr>
          <p:cNvSpPr txBox="1"/>
          <p:nvPr/>
        </p:nvSpPr>
        <p:spPr>
          <a:xfrm flipH="1">
            <a:off x="4794078" y="4396767"/>
            <a:ext cx="5405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( |0&gt; + |1&gt; )</a:t>
            </a:r>
          </a:p>
        </p:txBody>
      </p:sp>
    </p:spTree>
    <p:extLst>
      <p:ext uri="{BB962C8B-B14F-4D97-AF65-F5344CB8AC3E}">
        <p14:creationId xmlns:p14="http://schemas.microsoft.com/office/powerpoint/2010/main" val="4027166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796D7-27CC-5156-0722-8563F6F43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F07B3-4793-CAA9-2392-127BD26D1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Mechanics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B87C946-0A1A-9256-464D-310EDAC015F0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CE0296A-517A-B763-28B7-6BCA6189EEA3}"/>
              </a:ext>
            </a:extLst>
          </p:cNvPr>
          <p:cNvSpPr txBox="1"/>
          <p:nvPr/>
        </p:nvSpPr>
        <p:spPr>
          <a:xfrm flipH="1">
            <a:off x="781461" y="1492055"/>
            <a:ext cx="43478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It is a fundamental theory in physics dealing with the behaviour of matter and energy on the scale of atoms and subatomic particles/waves.</a:t>
            </a:r>
          </a:p>
        </p:txBody>
      </p:sp>
      <p:pic>
        <p:nvPicPr>
          <p:cNvPr id="2052" name="Picture 4" descr="Matter From Molecule To Quark. For Example Of A Water Molecules. Microcosm  &amp; Macrocosm Royalty Free SVG, Cliparts, Vectors, and Stock Illustration.  Image 83777862.">
            <a:extLst>
              <a:ext uri="{FF2B5EF4-FFF2-40B4-BE49-F238E27FC236}">
                <a16:creationId xmlns:a16="http://schemas.microsoft.com/office/drawing/2014/main" id="{E9F0C273-5C03-1A91-B02D-88304326FA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25"/>
          <a:stretch>
            <a:fillRect/>
          </a:stretch>
        </p:blipFill>
        <p:spPr bwMode="auto">
          <a:xfrm>
            <a:off x="6035038" y="1158240"/>
            <a:ext cx="5956663" cy="481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6777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CEFC8-BC18-AE40-35B4-147E5F50D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931F6-5B3A-A9D7-3B53-8A67680A9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Bra-</a:t>
            </a:r>
            <a:r>
              <a:rPr lang="en-IN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</a:t>
            </a: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Notation in Superposition-Entanglement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655E272-E3C5-0E22-A73E-8E9D507F873D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D3F3566-C460-C069-FE59-748801A336F5}"/>
              </a:ext>
            </a:extLst>
          </p:cNvPr>
          <p:cNvSpPr txBox="1"/>
          <p:nvPr/>
        </p:nvSpPr>
        <p:spPr>
          <a:xfrm flipH="1">
            <a:off x="1732733" y="1240362"/>
            <a:ext cx="5405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|x|</a:t>
            </a:r>
            <a:r>
              <a:rPr lang="en-IN" sz="2800" baseline="30000" dirty="0"/>
              <a:t>2</a:t>
            </a:r>
            <a:r>
              <a:rPr lang="en-IN" sz="2800" dirty="0"/>
              <a:t> + |y|</a:t>
            </a:r>
            <a:r>
              <a:rPr lang="en-IN" sz="2800" baseline="30000" dirty="0"/>
              <a:t>2</a:t>
            </a:r>
            <a:r>
              <a:rPr lang="en-IN" sz="2800" dirty="0"/>
              <a:t> = 1 </a:t>
            </a:r>
          </a:p>
        </p:txBody>
      </p:sp>
      <p:sp>
        <p:nvSpPr>
          <p:cNvPr id="19" name="Double Bracket 18">
            <a:extLst>
              <a:ext uri="{FF2B5EF4-FFF2-40B4-BE49-F238E27FC236}">
                <a16:creationId xmlns:a16="http://schemas.microsoft.com/office/drawing/2014/main" id="{EA67197E-3F69-7F18-3CFE-891B43F98E7F}"/>
              </a:ext>
            </a:extLst>
          </p:cNvPr>
          <p:cNvSpPr/>
          <p:nvPr/>
        </p:nvSpPr>
        <p:spPr>
          <a:xfrm>
            <a:off x="637072" y="1111587"/>
            <a:ext cx="980387" cy="1065220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400" dirty="0"/>
              <a:t>x</a:t>
            </a:r>
          </a:p>
          <a:p>
            <a:pPr algn="ctr"/>
            <a:r>
              <a:rPr lang="en-IN" sz="2400" dirty="0"/>
              <a:t>y</a:t>
            </a:r>
          </a:p>
        </p:txBody>
      </p:sp>
      <p:sp>
        <p:nvSpPr>
          <p:cNvPr id="5" name="Double Bracket 4">
            <a:extLst>
              <a:ext uri="{FF2B5EF4-FFF2-40B4-BE49-F238E27FC236}">
                <a16:creationId xmlns:a16="http://schemas.microsoft.com/office/drawing/2014/main" id="{D9BAF093-D600-568C-74ED-56D25EE0BB1A}"/>
              </a:ext>
            </a:extLst>
          </p:cNvPr>
          <p:cNvSpPr/>
          <p:nvPr/>
        </p:nvSpPr>
        <p:spPr>
          <a:xfrm>
            <a:off x="4033307" y="1111587"/>
            <a:ext cx="980387" cy="1065220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400" dirty="0"/>
              <a:t>0</a:t>
            </a:r>
          </a:p>
          <a:p>
            <a:pPr algn="ctr"/>
            <a:r>
              <a:rPr lang="en-IN" sz="2400" dirty="0"/>
              <a:t>1</a:t>
            </a:r>
          </a:p>
        </p:txBody>
      </p:sp>
      <p:sp>
        <p:nvSpPr>
          <p:cNvPr id="6" name="Double Bracket 5">
            <a:extLst>
              <a:ext uri="{FF2B5EF4-FFF2-40B4-BE49-F238E27FC236}">
                <a16:creationId xmlns:a16="http://schemas.microsoft.com/office/drawing/2014/main" id="{2586BA67-3577-024B-331C-81E5E6594294}"/>
              </a:ext>
            </a:extLst>
          </p:cNvPr>
          <p:cNvSpPr/>
          <p:nvPr/>
        </p:nvSpPr>
        <p:spPr>
          <a:xfrm>
            <a:off x="8429246" y="1111587"/>
            <a:ext cx="980387" cy="1065220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400" dirty="0"/>
              <a:t>1</a:t>
            </a:r>
          </a:p>
          <a:p>
            <a:pPr algn="ctr"/>
            <a:r>
              <a:rPr lang="en-IN" sz="2400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A34D07-7BEA-2BA6-3016-A464065F1780}"/>
              </a:ext>
            </a:extLst>
          </p:cNvPr>
          <p:cNvSpPr txBox="1"/>
          <p:nvPr/>
        </p:nvSpPr>
        <p:spPr>
          <a:xfrm flipH="1">
            <a:off x="5244093" y="1261967"/>
            <a:ext cx="2954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|1&gt;	0</a:t>
            </a:r>
            <a:r>
              <a:rPr lang="en-IN" sz="2800" baseline="30000" dirty="0"/>
              <a:t>2</a:t>
            </a:r>
            <a:r>
              <a:rPr lang="en-IN" sz="2800" dirty="0"/>
              <a:t> + 1</a:t>
            </a:r>
            <a:r>
              <a:rPr lang="en-IN" sz="2800" baseline="30000" dirty="0"/>
              <a:t>2</a:t>
            </a:r>
            <a:r>
              <a:rPr lang="en-IN" sz="2800" dirty="0"/>
              <a:t> = 1	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189399-D07D-4A90-E7FD-C0AD5C411B73}"/>
              </a:ext>
            </a:extLst>
          </p:cNvPr>
          <p:cNvSpPr txBox="1"/>
          <p:nvPr/>
        </p:nvSpPr>
        <p:spPr>
          <a:xfrm flipH="1">
            <a:off x="9439030" y="1322645"/>
            <a:ext cx="3004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|0&gt;	1</a:t>
            </a:r>
            <a:r>
              <a:rPr lang="en-IN" sz="2800" baseline="30000" dirty="0"/>
              <a:t>2</a:t>
            </a:r>
            <a:r>
              <a:rPr lang="en-IN" sz="2800" dirty="0"/>
              <a:t> + 0</a:t>
            </a:r>
            <a:r>
              <a:rPr lang="en-IN" sz="2800" baseline="30000" dirty="0"/>
              <a:t>2</a:t>
            </a:r>
            <a:r>
              <a:rPr lang="en-IN" sz="2800" dirty="0"/>
              <a:t> = 1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Double Bracket 19">
                <a:extLst>
                  <a:ext uri="{FF2B5EF4-FFF2-40B4-BE49-F238E27FC236}">
                    <a16:creationId xmlns:a16="http://schemas.microsoft.com/office/drawing/2014/main" id="{0C4FC961-63FC-CFA5-2B8D-198AF2DA5045}"/>
                  </a:ext>
                </a:extLst>
              </p:cNvPr>
              <p:cNvSpPr/>
              <p:nvPr/>
            </p:nvSpPr>
            <p:spPr>
              <a:xfrm>
                <a:off x="637072" y="2562531"/>
                <a:ext cx="1332322" cy="1671294"/>
              </a:xfrm>
              <a:prstGeom prst="bracketPair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√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dirty="0"/>
              </a:p>
              <a:p>
                <a:pPr algn="ctr"/>
                <a:endParaRPr lang="en-IN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√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0" name="Double Bracket 19">
                <a:extLst>
                  <a:ext uri="{FF2B5EF4-FFF2-40B4-BE49-F238E27FC236}">
                    <a16:creationId xmlns:a16="http://schemas.microsoft.com/office/drawing/2014/main" id="{0C4FC961-63FC-CFA5-2B8D-198AF2DA5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72" y="2562531"/>
                <a:ext cx="1332322" cy="1671294"/>
              </a:xfrm>
              <a:prstGeom prst="bracketPair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4558048-CE96-7C84-8D7B-7E60A1EC2491}"/>
                  </a:ext>
                </a:extLst>
              </p:cNvPr>
              <p:cNvSpPr txBox="1"/>
              <p:nvPr/>
            </p:nvSpPr>
            <p:spPr>
              <a:xfrm flipH="1">
                <a:off x="3058732" y="2915777"/>
                <a:ext cx="7301325" cy="711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dirty="0"/>
                  <a:t>( |0&gt; + |1&gt;) = |+&gt; 		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800" dirty="0"/>
                  <a:t>)</a:t>
                </a:r>
                <a:r>
                  <a:rPr lang="en-IN" sz="2800" baseline="30000" dirty="0"/>
                  <a:t>2</a:t>
                </a:r>
                <a:r>
                  <a:rPr lang="en-IN" sz="2800" dirty="0"/>
                  <a:t>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800" dirty="0"/>
                  <a:t>)</a:t>
                </a:r>
                <a:r>
                  <a:rPr lang="en-IN" sz="2800" baseline="30000" dirty="0"/>
                  <a:t>2</a:t>
                </a:r>
                <a:r>
                  <a:rPr lang="en-IN" sz="2800" dirty="0"/>
                  <a:t> = 1	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4558048-CE96-7C84-8D7B-7E60A1EC2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058732" y="2915777"/>
                <a:ext cx="7301325" cy="711541"/>
              </a:xfrm>
              <a:prstGeom prst="rect">
                <a:avLst/>
              </a:prstGeom>
              <a:blipFill>
                <a:blip r:embed="rId3"/>
                <a:stretch>
                  <a:fillRect l="-1754" b="-102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182E0-F051-2B21-BA87-2F2317DA98FB}"/>
                  </a:ext>
                </a:extLst>
              </p:cNvPr>
              <p:cNvSpPr txBox="1"/>
              <p:nvPr/>
            </p:nvSpPr>
            <p:spPr>
              <a:xfrm>
                <a:off x="2618822" y="2794583"/>
                <a:ext cx="531044" cy="8352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√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EC182E0-F051-2B21-BA87-2F2317DA9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822" y="2794583"/>
                <a:ext cx="531044" cy="8352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Double Bracket 2">
                <a:extLst>
                  <a:ext uri="{FF2B5EF4-FFF2-40B4-BE49-F238E27FC236}">
                    <a16:creationId xmlns:a16="http://schemas.microsoft.com/office/drawing/2014/main" id="{73BF0E62-4501-63C3-FBBC-F89CE7F34726}"/>
                  </a:ext>
                </a:extLst>
              </p:cNvPr>
              <p:cNvSpPr/>
              <p:nvPr/>
            </p:nvSpPr>
            <p:spPr>
              <a:xfrm>
                <a:off x="670114" y="4535831"/>
                <a:ext cx="1332322" cy="1671294"/>
              </a:xfrm>
              <a:prstGeom prst="bracketPair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√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dirty="0"/>
              </a:p>
              <a:p>
                <a:pPr algn="ctr"/>
                <a:endParaRPr lang="en-IN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√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" name="Double Bracket 2">
                <a:extLst>
                  <a:ext uri="{FF2B5EF4-FFF2-40B4-BE49-F238E27FC236}">
                    <a16:creationId xmlns:a16="http://schemas.microsoft.com/office/drawing/2014/main" id="{73BF0E62-4501-63C3-FBBC-F89CE7F347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114" y="4535831"/>
                <a:ext cx="1332322" cy="1671294"/>
              </a:xfrm>
              <a:prstGeom prst="bracketPair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2E1137-1ADA-60E5-4C8A-1E0FBB38635E}"/>
                  </a:ext>
                </a:extLst>
              </p:cNvPr>
              <p:cNvSpPr txBox="1"/>
              <p:nvPr/>
            </p:nvSpPr>
            <p:spPr>
              <a:xfrm flipH="1">
                <a:off x="3058733" y="4928155"/>
                <a:ext cx="7130831" cy="711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dirty="0"/>
                  <a:t>( |0&gt; - |1&gt;) = |-&gt; 		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800" dirty="0"/>
                  <a:t>)</a:t>
                </a:r>
                <a:r>
                  <a:rPr lang="en-IN" sz="2800" baseline="30000" dirty="0"/>
                  <a:t>2</a:t>
                </a:r>
                <a:r>
                  <a:rPr lang="en-IN" sz="2800" dirty="0"/>
                  <a:t>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800" dirty="0"/>
                  <a:t>)</a:t>
                </a:r>
                <a:r>
                  <a:rPr lang="en-IN" sz="2800" baseline="30000" dirty="0"/>
                  <a:t>2</a:t>
                </a:r>
                <a:r>
                  <a:rPr lang="en-IN" sz="2800" dirty="0"/>
                  <a:t> = 1	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2E1137-1ADA-60E5-4C8A-1E0FBB386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058733" y="4928155"/>
                <a:ext cx="7130831" cy="711541"/>
              </a:xfrm>
              <a:prstGeom prst="rect">
                <a:avLst/>
              </a:prstGeom>
              <a:blipFill>
                <a:blip r:embed="rId6"/>
                <a:stretch>
                  <a:fillRect l="-1795" b="-102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63FF46-C258-16C3-CE29-0B9622142903}"/>
                  </a:ext>
                </a:extLst>
              </p:cNvPr>
              <p:cNvSpPr txBox="1"/>
              <p:nvPr/>
            </p:nvSpPr>
            <p:spPr>
              <a:xfrm>
                <a:off x="2686381" y="4866278"/>
                <a:ext cx="531044" cy="8352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√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63FF46-C258-16C3-CE29-0B9622142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381" y="4866278"/>
                <a:ext cx="531044" cy="8352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74400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9A102-FF10-973A-3C65-7E24867A7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A90B-F6F5-3E14-BE16-B917DC31A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 Qubit – Superposition and Entanglement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CA7B015-B8FA-71CA-FAE4-424E80FADD96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Double Bracket 2">
            <a:extLst>
              <a:ext uri="{FF2B5EF4-FFF2-40B4-BE49-F238E27FC236}">
                <a16:creationId xmlns:a16="http://schemas.microsoft.com/office/drawing/2014/main" id="{8C0C4002-E1C0-1BC2-17EE-DB724443AD2F}"/>
              </a:ext>
            </a:extLst>
          </p:cNvPr>
          <p:cNvSpPr/>
          <p:nvPr/>
        </p:nvSpPr>
        <p:spPr>
          <a:xfrm>
            <a:off x="2080182" y="1794025"/>
            <a:ext cx="794994" cy="1965881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800" dirty="0"/>
              <a:t>1</a:t>
            </a:r>
          </a:p>
          <a:p>
            <a:pPr algn="ctr"/>
            <a:r>
              <a:rPr lang="en-IN" sz="2800" dirty="0"/>
              <a:t>0</a:t>
            </a:r>
          </a:p>
          <a:p>
            <a:pPr algn="ctr"/>
            <a:r>
              <a:rPr lang="en-IN" sz="2800" dirty="0"/>
              <a:t>0</a:t>
            </a:r>
          </a:p>
          <a:p>
            <a:pPr algn="ctr"/>
            <a:r>
              <a:rPr lang="en-IN" sz="2800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20F64E-A15C-9724-3DEA-43019CB4DBBC}"/>
              </a:ext>
            </a:extLst>
          </p:cNvPr>
          <p:cNvSpPr txBox="1"/>
          <p:nvPr/>
        </p:nvSpPr>
        <p:spPr>
          <a:xfrm flipH="1">
            <a:off x="9223795" y="2401463"/>
            <a:ext cx="2379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( |00&gt; + |11&gt; ) </a:t>
            </a:r>
          </a:p>
        </p:txBody>
      </p:sp>
      <p:sp>
        <p:nvSpPr>
          <p:cNvPr id="5" name="Double Bracket 4">
            <a:extLst>
              <a:ext uri="{FF2B5EF4-FFF2-40B4-BE49-F238E27FC236}">
                <a16:creationId xmlns:a16="http://schemas.microsoft.com/office/drawing/2014/main" id="{1A80D81E-E7CE-FCD6-62AC-4376209319CD}"/>
              </a:ext>
            </a:extLst>
          </p:cNvPr>
          <p:cNvSpPr/>
          <p:nvPr/>
        </p:nvSpPr>
        <p:spPr>
          <a:xfrm>
            <a:off x="3093549" y="1794025"/>
            <a:ext cx="794994" cy="1965881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800" dirty="0"/>
              <a:t>0</a:t>
            </a:r>
          </a:p>
          <a:p>
            <a:pPr algn="ctr"/>
            <a:r>
              <a:rPr lang="en-IN" sz="2800" dirty="0"/>
              <a:t>1</a:t>
            </a:r>
          </a:p>
          <a:p>
            <a:pPr algn="ctr"/>
            <a:r>
              <a:rPr lang="en-IN" sz="2800" dirty="0"/>
              <a:t>0</a:t>
            </a:r>
          </a:p>
          <a:p>
            <a:pPr algn="ctr"/>
            <a:r>
              <a:rPr lang="en-IN" sz="2800" dirty="0"/>
              <a:t>0</a:t>
            </a:r>
          </a:p>
        </p:txBody>
      </p:sp>
      <p:sp>
        <p:nvSpPr>
          <p:cNvPr id="6" name="Double Bracket 5">
            <a:extLst>
              <a:ext uri="{FF2B5EF4-FFF2-40B4-BE49-F238E27FC236}">
                <a16:creationId xmlns:a16="http://schemas.microsoft.com/office/drawing/2014/main" id="{D7202393-4B7A-F31F-8507-9C35DC334609}"/>
              </a:ext>
            </a:extLst>
          </p:cNvPr>
          <p:cNvSpPr/>
          <p:nvPr/>
        </p:nvSpPr>
        <p:spPr>
          <a:xfrm>
            <a:off x="4106916" y="1794025"/>
            <a:ext cx="794994" cy="1965881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800" dirty="0"/>
              <a:t>0</a:t>
            </a:r>
          </a:p>
          <a:p>
            <a:pPr algn="ctr"/>
            <a:r>
              <a:rPr lang="en-IN" sz="2800" dirty="0"/>
              <a:t>0</a:t>
            </a:r>
          </a:p>
          <a:p>
            <a:pPr algn="ctr"/>
            <a:r>
              <a:rPr lang="en-IN" sz="2800" dirty="0"/>
              <a:t>1</a:t>
            </a:r>
          </a:p>
          <a:p>
            <a:pPr algn="ctr"/>
            <a:r>
              <a:rPr lang="en-IN" sz="2800" dirty="0"/>
              <a:t>0</a:t>
            </a:r>
          </a:p>
        </p:txBody>
      </p:sp>
      <p:sp>
        <p:nvSpPr>
          <p:cNvPr id="8" name="Double Bracket 7">
            <a:extLst>
              <a:ext uri="{FF2B5EF4-FFF2-40B4-BE49-F238E27FC236}">
                <a16:creationId xmlns:a16="http://schemas.microsoft.com/office/drawing/2014/main" id="{5CB38EA9-AE06-1302-F4FE-AF49A182F590}"/>
              </a:ext>
            </a:extLst>
          </p:cNvPr>
          <p:cNvSpPr/>
          <p:nvPr/>
        </p:nvSpPr>
        <p:spPr>
          <a:xfrm>
            <a:off x="5120283" y="1794025"/>
            <a:ext cx="794994" cy="1965881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800" dirty="0"/>
              <a:t>0</a:t>
            </a:r>
          </a:p>
          <a:p>
            <a:pPr algn="ctr"/>
            <a:r>
              <a:rPr lang="en-IN" sz="2800" dirty="0"/>
              <a:t>0</a:t>
            </a:r>
          </a:p>
          <a:p>
            <a:pPr algn="ctr"/>
            <a:r>
              <a:rPr lang="en-IN" sz="2800" dirty="0"/>
              <a:t>0</a:t>
            </a:r>
          </a:p>
          <a:p>
            <a:pPr algn="ctr"/>
            <a:r>
              <a:rPr lang="en-IN" sz="2800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992CBA-D070-BF52-4BCA-334DF2DFC02F}"/>
              </a:ext>
            </a:extLst>
          </p:cNvPr>
          <p:cNvSpPr txBox="1"/>
          <p:nvPr/>
        </p:nvSpPr>
        <p:spPr>
          <a:xfrm flipH="1">
            <a:off x="1066813" y="1944024"/>
            <a:ext cx="6546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00</a:t>
            </a:r>
          </a:p>
          <a:p>
            <a:r>
              <a:rPr lang="en-IN" sz="2800" dirty="0"/>
              <a:t>01</a:t>
            </a:r>
          </a:p>
          <a:p>
            <a:r>
              <a:rPr lang="en-IN" sz="2800" dirty="0"/>
              <a:t>10</a:t>
            </a:r>
          </a:p>
          <a:p>
            <a:r>
              <a:rPr lang="en-IN" sz="2800" dirty="0"/>
              <a:t>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FCA63B-5AEF-28D8-636B-39E83BB795F5}"/>
              </a:ext>
            </a:extLst>
          </p:cNvPr>
          <p:cNvSpPr txBox="1"/>
          <p:nvPr/>
        </p:nvSpPr>
        <p:spPr>
          <a:xfrm flipH="1">
            <a:off x="2080182" y="3851086"/>
            <a:ext cx="4056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|00&gt;	  |01&gt;	   |10&gt;	     |11&gt;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Double Bracket 18">
                <a:extLst>
                  <a:ext uri="{FF2B5EF4-FFF2-40B4-BE49-F238E27FC236}">
                    <a16:creationId xmlns:a16="http://schemas.microsoft.com/office/drawing/2014/main" id="{DF39B1C3-E1C6-DF1C-ACBF-4B8D27A3B2E3}"/>
                  </a:ext>
                </a:extLst>
              </p:cNvPr>
              <p:cNvSpPr/>
              <p:nvPr/>
            </p:nvSpPr>
            <p:spPr>
              <a:xfrm>
                <a:off x="7524874" y="1473513"/>
                <a:ext cx="794994" cy="2711971"/>
              </a:xfrm>
              <a:prstGeom prst="bracketPair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dirty="0"/>
                  <a:t>0</a:t>
                </a:r>
              </a:p>
              <a:p>
                <a:pPr algn="ctr"/>
                <a:r>
                  <a:rPr lang="en-IN" sz="2800" dirty="0"/>
                  <a:t>0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I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19" name="Double Bracket 18">
                <a:extLst>
                  <a:ext uri="{FF2B5EF4-FFF2-40B4-BE49-F238E27FC236}">
                    <a16:creationId xmlns:a16="http://schemas.microsoft.com/office/drawing/2014/main" id="{DF39B1C3-E1C6-DF1C-ACBF-4B8D27A3B2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874" y="1473513"/>
                <a:ext cx="794994" cy="2711971"/>
              </a:xfrm>
              <a:prstGeom prst="bracketPair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D775A98-2169-0847-81AF-9CB4AC1C30AF}"/>
                  </a:ext>
                </a:extLst>
              </p:cNvPr>
              <p:cNvSpPr txBox="1"/>
              <p:nvPr/>
            </p:nvSpPr>
            <p:spPr>
              <a:xfrm>
                <a:off x="8796446" y="2245426"/>
                <a:ext cx="531044" cy="8352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√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D775A98-2169-0847-81AF-9CB4AC1C3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6446" y="2245426"/>
                <a:ext cx="531044" cy="8352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8275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6DE15-C922-2291-782E-6BB485999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158E5-07C5-EFD5-4EB8-F80E17615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Classical Gates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2954FE5-E4F4-68EF-8DF9-C58670730C65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266" name="Picture 2" descr="The “Buffer” Gate | Logic Gates | Electronics Textbook">
            <a:extLst>
              <a:ext uri="{FF2B5EF4-FFF2-40B4-BE49-F238E27FC236}">
                <a16:creationId xmlns:a16="http://schemas.microsoft.com/office/drawing/2014/main" id="{2B527055-3355-9796-15FA-04094E0CF3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7"/>
          <a:stretch>
            <a:fillRect/>
          </a:stretch>
        </p:blipFill>
        <p:spPr bwMode="auto">
          <a:xfrm>
            <a:off x="1365464" y="2561935"/>
            <a:ext cx="3762718" cy="281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NOT Gate | Tutorial with Examples, Truth Table,and Downloadable Assets –  Hacky Labs">
            <a:extLst>
              <a:ext uri="{FF2B5EF4-FFF2-40B4-BE49-F238E27FC236}">
                <a16:creationId xmlns:a16="http://schemas.microsoft.com/office/drawing/2014/main" id="{717A48CD-5AAF-1525-8D1B-B7992B94D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358" y="2695967"/>
            <a:ext cx="4752623" cy="267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B94832-1F1C-595A-DA40-1D43BC83FC30}"/>
              </a:ext>
            </a:extLst>
          </p:cNvPr>
          <p:cNvSpPr txBox="1"/>
          <p:nvPr/>
        </p:nvSpPr>
        <p:spPr>
          <a:xfrm flipH="1">
            <a:off x="1649685" y="1594763"/>
            <a:ext cx="4184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Buffer Gate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D5C553-B607-FE4B-93B7-200A7765449E}"/>
              </a:ext>
            </a:extLst>
          </p:cNvPr>
          <p:cNvSpPr txBox="1"/>
          <p:nvPr/>
        </p:nvSpPr>
        <p:spPr>
          <a:xfrm flipH="1">
            <a:off x="7499023" y="1594763"/>
            <a:ext cx="3043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NOT Gate</a:t>
            </a:r>
          </a:p>
        </p:txBody>
      </p:sp>
    </p:spTree>
    <p:extLst>
      <p:ext uri="{BB962C8B-B14F-4D97-AF65-F5344CB8AC3E}">
        <p14:creationId xmlns:p14="http://schemas.microsoft.com/office/powerpoint/2010/main" val="6574124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A04A2-8BB8-1566-9B33-A18844650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F8A7C-71D9-6CE5-F59E-E768DC609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Classical Gates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E9C843-909D-34A3-ED61-562D5A076C33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290" name="Picture 2" descr="How Logic Gates Work: OR, AND, XOR, NOR, NAND, XNOR, And NOT | Online  Courses | SIIT | IT Training &amp; Technical Certification">
            <a:extLst>
              <a:ext uri="{FF2B5EF4-FFF2-40B4-BE49-F238E27FC236}">
                <a16:creationId xmlns:a16="http://schemas.microsoft.com/office/drawing/2014/main" id="{13BC6B44-CA8F-82C2-6650-CC1142565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493" y="985757"/>
            <a:ext cx="9525000" cy="56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0565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C8CE6-FBC6-AFE3-36BE-B51CF3825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B9A10-8ECA-D3F1-0195-5EAFAAAB7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Gates – Pauli X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E5D3772-2443-0CCF-B55E-3351FC492BB6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079E1F5-6553-1326-3DF7-7E06ECD99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74" y="1277571"/>
            <a:ext cx="7006664" cy="4854567"/>
          </a:xfrm>
          <a:prstGeom prst="rect">
            <a:avLst/>
          </a:prstGeom>
        </p:spPr>
      </p:pic>
      <p:pic>
        <p:nvPicPr>
          <p:cNvPr id="13314" name="Picture 2" descr="The Future of Computing: Quantum Gates | by Alice Liu | Medium">
            <a:extLst>
              <a:ext uri="{FF2B5EF4-FFF2-40B4-BE49-F238E27FC236}">
                <a16:creationId xmlns:a16="http://schemas.microsoft.com/office/drawing/2014/main" id="{168F3943-3CA1-E26F-F483-6ED6FB2186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5" t="5412" r="56933" b="2253"/>
          <a:stretch>
            <a:fillRect/>
          </a:stretch>
        </p:blipFill>
        <p:spPr bwMode="auto">
          <a:xfrm>
            <a:off x="8194632" y="2271866"/>
            <a:ext cx="3428617" cy="259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5365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78654-58B0-1872-48E4-F67B4C0C5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2AF3E-C727-D5B4-C86A-47B9DEB39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Gates – Pauli 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2A7086-1E83-D257-B6B5-3D8EB83FB890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Double Bracket 2">
            <a:extLst>
              <a:ext uri="{FF2B5EF4-FFF2-40B4-BE49-F238E27FC236}">
                <a16:creationId xmlns:a16="http://schemas.microsoft.com/office/drawing/2014/main" id="{091936AC-7EF0-62FE-1C5D-0A81F090EF53}"/>
              </a:ext>
            </a:extLst>
          </p:cNvPr>
          <p:cNvSpPr/>
          <p:nvPr/>
        </p:nvSpPr>
        <p:spPr>
          <a:xfrm>
            <a:off x="3369433" y="4705518"/>
            <a:ext cx="1414019" cy="1348032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800" dirty="0"/>
              <a:t>0     -i</a:t>
            </a:r>
          </a:p>
          <a:p>
            <a:pPr algn="ctr"/>
            <a:r>
              <a:rPr lang="en-IN" sz="2800" dirty="0"/>
              <a:t>i     0</a:t>
            </a:r>
          </a:p>
        </p:txBody>
      </p:sp>
      <p:sp>
        <p:nvSpPr>
          <p:cNvPr id="6" name="Double Bracket 5">
            <a:extLst>
              <a:ext uri="{FF2B5EF4-FFF2-40B4-BE49-F238E27FC236}">
                <a16:creationId xmlns:a16="http://schemas.microsoft.com/office/drawing/2014/main" id="{CE5D9861-2FEB-D58B-B745-85CD9C4323EB}"/>
              </a:ext>
            </a:extLst>
          </p:cNvPr>
          <p:cNvSpPr/>
          <p:nvPr/>
        </p:nvSpPr>
        <p:spPr>
          <a:xfrm>
            <a:off x="5146035" y="3073644"/>
            <a:ext cx="866450" cy="1348032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800" dirty="0"/>
              <a:t>0</a:t>
            </a:r>
          </a:p>
          <a:p>
            <a:pPr algn="ctr"/>
            <a:r>
              <a:rPr lang="en-IN" sz="2800" dirty="0"/>
              <a:t>1</a:t>
            </a:r>
          </a:p>
        </p:txBody>
      </p:sp>
      <p:sp>
        <p:nvSpPr>
          <p:cNvPr id="11" name="Equals 10">
            <a:extLst>
              <a:ext uri="{FF2B5EF4-FFF2-40B4-BE49-F238E27FC236}">
                <a16:creationId xmlns:a16="http://schemas.microsoft.com/office/drawing/2014/main" id="{DC428F64-6FAD-22AF-C9F9-29B90C60A538}"/>
              </a:ext>
            </a:extLst>
          </p:cNvPr>
          <p:cNvSpPr/>
          <p:nvPr/>
        </p:nvSpPr>
        <p:spPr>
          <a:xfrm>
            <a:off x="6375068" y="3482140"/>
            <a:ext cx="443060" cy="452481"/>
          </a:xfrm>
          <a:prstGeom prst="mathEqual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" name="Double Bracket 6">
            <a:extLst>
              <a:ext uri="{FF2B5EF4-FFF2-40B4-BE49-F238E27FC236}">
                <a16:creationId xmlns:a16="http://schemas.microsoft.com/office/drawing/2014/main" id="{5670A4A0-5955-7402-F126-13A760B877A0}"/>
              </a:ext>
            </a:extLst>
          </p:cNvPr>
          <p:cNvSpPr/>
          <p:nvPr/>
        </p:nvSpPr>
        <p:spPr>
          <a:xfrm>
            <a:off x="3369433" y="3034365"/>
            <a:ext cx="1414019" cy="1348032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800" dirty="0"/>
              <a:t>0     -i</a:t>
            </a:r>
          </a:p>
          <a:p>
            <a:pPr algn="ctr"/>
            <a:r>
              <a:rPr lang="en-IN" sz="2800" dirty="0"/>
              <a:t>i     0</a:t>
            </a:r>
          </a:p>
        </p:txBody>
      </p:sp>
      <p:sp>
        <p:nvSpPr>
          <p:cNvPr id="12" name="Double Bracket 11">
            <a:extLst>
              <a:ext uri="{FF2B5EF4-FFF2-40B4-BE49-F238E27FC236}">
                <a16:creationId xmlns:a16="http://schemas.microsoft.com/office/drawing/2014/main" id="{BBDBEADD-0707-23EF-56D1-CBD9A89294CB}"/>
              </a:ext>
            </a:extLst>
          </p:cNvPr>
          <p:cNvSpPr/>
          <p:nvPr/>
        </p:nvSpPr>
        <p:spPr>
          <a:xfrm>
            <a:off x="7266572" y="3073644"/>
            <a:ext cx="866450" cy="1348032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800" dirty="0"/>
              <a:t>-i</a:t>
            </a:r>
          </a:p>
          <a:p>
            <a:pPr algn="ctr"/>
            <a:r>
              <a:rPr lang="en-IN" sz="2800" dirty="0"/>
              <a:t>0</a:t>
            </a:r>
          </a:p>
        </p:txBody>
      </p:sp>
      <p:pic>
        <p:nvPicPr>
          <p:cNvPr id="13" name="Picture 2" descr="The Future of Computing: Quantum Gates | by Alice Liu | Medium">
            <a:extLst>
              <a:ext uri="{FF2B5EF4-FFF2-40B4-BE49-F238E27FC236}">
                <a16:creationId xmlns:a16="http://schemas.microsoft.com/office/drawing/2014/main" id="{D11CF888-D5FF-9148-D071-A3DD40D67C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9" r="57243" b="543"/>
          <a:stretch>
            <a:fillRect/>
          </a:stretch>
        </p:blipFill>
        <p:spPr bwMode="auto">
          <a:xfrm>
            <a:off x="4583156" y="991533"/>
            <a:ext cx="2435953" cy="177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Double Bracket 13">
            <a:extLst>
              <a:ext uri="{FF2B5EF4-FFF2-40B4-BE49-F238E27FC236}">
                <a16:creationId xmlns:a16="http://schemas.microsoft.com/office/drawing/2014/main" id="{D1E6725F-16DB-BA5B-7B70-863B43830C12}"/>
              </a:ext>
            </a:extLst>
          </p:cNvPr>
          <p:cNvSpPr/>
          <p:nvPr/>
        </p:nvSpPr>
        <p:spPr>
          <a:xfrm>
            <a:off x="5146035" y="4705518"/>
            <a:ext cx="866450" cy="1348032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800" dirty="0"/>
              <a:t>1</a:t>
            </a:r>
          </a:p>
          <a:p>
            <a:pPr algn="ctr"/>
            <a:r>
              <a:rPr lang="en-IN" sz="2800" dirty="0"/>
              <a:t>0</a:t>
            </a: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93885A43-4C92-B434-E183-62662769CFAB}"/>
              </a:ext>
            </a:extLst>
          </p:cNvPr>
          <p:cNvSpPr/>
          <p:nvPr/>
        </p:nvSpPr>
        <p:spPr>
          <a:xfrm>
            <a:off x="6375068" y="5088872"/>
            <a:ext cx="443060" cy="452481"/>
          </a:xfrm>
          <a:prstGeom prst="mathEqual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Double Bracket 15">
            <a:extLst>
              <a:ext uri="{FF2B5EF4-FFF2-40B4-BE49-F238E27FC236}">
                <a16:creationId xmlns:a16="http://schemas.microsoft.com/office/drawing/2014/main" id="{1072BB5A-2C8B-9B6A-E1EE-238810826F70}"/>
              </a:ext>
            </a:extLst>
          </p:cNvPr>
          <p:cNvSpPr/>
          <p:nvPr/>
        </p:nvSpPr>
        <p:spPr>
          <a:xfrm>
            <a:off x="7326748" y="4705518"/>
            <a:ext cx="866450" cy="1348032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800" dirty="0"/>
              <a:t>0</a:t>
            </a:r>
          </a:p>
          <a:p>
            <a:pPr algn="ctr"/>
            <a:r>
              <a:rPr lang="en-IN" sz="2800" dirty="0"/>
              <a:t>i</a:t>
            </a:r>
          </a:p>
        </p:txBody>
      </p:sp>
      <p:sp>
        <p:nvSpPr>
          <p:cNvPr id="17" name="Equals 16">
            <a:extLst>
              <a:ext uri="{FF2B5EF4-FFF2-40B4-BE49-F238E27FC236}">
                <a16:creationId xmlns:a16="http://schemas.microsoft.com/office/drawing/2014/main" id="{87F5847A-9562-3077-4278-CB9E04ACEC5E}"/>
              </a:ext>
            </a:extLst>
          </p:cNvPr>
          <p:cNvSpPr/>
          <p:nvPr/>
        </p:nvSpPr>
        <p:spPr>
          <a:xfrm>
            <a:off x="8755931" y="3482140"/>
            <a:ext cx="443060" cy="452481"/>
          </a:xfrm>
          <a:prstGeom prst="mathEqual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8" name="Equals 17">
            <a:extLst>
              <a:ext uri="{FF2B5EF4-FFF2-40B4-BE49-F238E27FC236}">
                <a16:creationId xmlns:a16="http://schemas.microsoft.com/office/drawing/2014/main" id="{1AECE6CF-2F9A-8A33-946F-EC0C1E209F06}"/>
              </a:ext>
            </a:extLst>
          </p:cNvPr>
          <p:cNvSpPr/>
          <p:nvPr/>
        </p:nvSpPr>
        <p:spPr>
          <a:xfrm>
            <a:off x="8755931" y="5088872"/>
            <a:ext cx="443060" cy="452481"/>
          </a:xfrm>
          <a:prstGeom prst="mathEqual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9" name="Equals 18">
            <a:extLst>
              <a:ext uri="{FF2B5EF4-FFF2-40B4-BE49-F238E27FC236}">
                <a16:creationId xmlns:a16="http://schemas.microsoft.com/office/drawing/2014/main" id="{5D4F8E98-6D38-A369-9E28-BDAC0A85EA7F}"/>
              </a:ext>
            </a:extLst>
          </p:cNvPr>
          <p:cNvSpPr/>
          <p:nvPr/>
        </p:nvSpPr>
        <p:spPr>
          <a:xfrm>
            <a:off x="2653714" y="3482139"/>
            <a:ext cx="443060" cy="452481"/>
          </a:xfrm>
          <a:prstGeom prst="mathEqual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" name="Equals 20">
            <a:extLst>
              <a:ext uri="{FF2B5EF4-FFF2-40B4-BE49-F238E27FC236}">
                <a16:creationId xmlns:a16="http://schemas.microsoft.com/office/drawing/2014/main" id="{CF464646-9296-E8A7-8214-40FDA9258172}"/>
              </a:ext>
            </a:extLst>
          </p:cNvPr>
          <p:cNvSpPr/>
          <p:nvPr/>
        </p:nvSpPr>
        <p:spPr>
          <a:xfrm>
            <a:off x="2653714" y="5088872"/>
            <a:ext cx="443060" cy="452481"/>
          </a:xfrm>
          <a:prstGeom prst="mathEqual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9A1C56-A26A-1A52-A910-71503BED235D}"/>
              </a:ext>
            </a:extLst>
          </p:cNvPr>
          <p:cNvSpPr txBox="1"/>
          <p:nvPr/>
        </p:nvSpPr>
        <p:spPr>
          <a:xfrm flipH="1">
            <a:off x="1399627" y="3354436"/>
            <a:ext cx="11479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Y|1&gt;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91B386-17E4-A1AD-0523-1654B6CD3239}"/>
              </a:ext>
            </a:extLst>
          </p:cNvPr>
          <p:cNvSpPr txBox="1"/>
          <p:nvPr/>
        </p:nvSpPr>
        <p:spPr>
          <a:xfrm flipH="1">
            <a:off x="1451279" y="4940941"/>
            <a:ext cx="11479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Y|0&gt;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07E0B9-80B4-F485-3327-FD3918C5EB08}"/>
              </a:ext>
            </a:extLst>
          </p:cNvPr>
          <p:cNvSpPr txBox="1"/>
          <p:nvPr/>
        </p:nvSpPr>
        <p:spPr>
          <a:xfrm flipH="1">
            <a:off x="9493068" y="3354436"/>
            <a:ext cx="11479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-|i&gt;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764B21-0CA9-65ED-87F0-1FC406D2E3A2}"/>
              </a:ext>
            </a:extLst>
          </p:cNvPr>
          <p:cNvSpPr txBox="1"/>
          <p:nvPr/>
        </p:nvSpPr>
        <p:spPr>
          <a:xfrm flipH="1">
            <a:off x="9658531" y="4940941"/>
            <a:ext cx="11479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|i&gt;</a:t>
            </a:r>
          </a:p>
        </p:txBody>
      </p:sp>
    </p:spTree>
    <p:extLst>
      <p:ext uri="{BB962C8B-B14F-4D97-AF65-F5344CB8AC3E}">
        <p14:creationId xmlns:p14="http://schemas.microsoft.com/office/powerpoint/2010/main" val="5450203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1BDFD-F57E-7393-D8BE-E218DDCA0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E6FBD-D6C2-F908-F5D1-AB926A4A5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Gates – Pauli Z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44B87C9-28F9-6070-F576-3D87557868A7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Double Bracket 5">
            <a:extLst>
              <a:ext uri="{FF2B5EF4-FFF2-40B4-BE49-F238E27FC236}">
                <a16:creationId xmlns:a16="http://schemas.microsoft.com/office/drawing/2014/main" id="{415BF1BA-4DDA-0B2E-2F9C-93856F94D050}"/>
              </a:ext>
            </a:extLst>
          </p:cNvPr>
          <p:cNvSpPr/>
          <p:nvPr/>
        </p:nvSpPr>
        <p:spPr>
          <a:xfrm>
            <a:off x="5146035" y="3073644"/>
            <a:ext cx="866450" cy="1348032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800" dirty="0"/>
              <a:t>0</a:t>
            </a:r>
          </a:p>
          <a:p>
            <a:pPr algn="ctr"/>
            <a:r>
              <a:rPr lang="en-IN" sz="2800" dirty="0"/>
              <a:t>1</a:t>
            </a:r>
          </a:p>
        </p:txBody>
      </p:sp>
      <p:sp>
        <p:nvSpPr>
          <p:cNvPr id="11" name="Equals 10">
            <a:extLst>
              <a:ext uri="{FF2B5EF4-FFF2-40B4-BE49-F238E27FC236}">
                <a16:creationId xmlns:a16="http://schemas.microsoft.com/office/drawing/2014/main" id="{5DA877F9-AE7D-A946-E53D-CFE81F6B9694}"/>
              </a:ext>
            </a:extLst>
          </p:cNvPr>
          <p:cNvSpPr/>
          <p:nvPr/>
        </p:nvSpPr>
        <p:spPr>
          <a:xfrm>
            <a:off x="6375068" y="3482140"/>
            <a:ext cx="443060" cy="452481"/>
          </a:xfrm>
          <a:prstGeom prst="mathEqual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" name="Double Bracket 6">
            <a:extLst>
              <a:ext uri="{FF2B5EF4-FFF2-40B4-BE49-F238E27FC236}">
                <a16:creationId xmlns:a16="http://schemas.microsoft.com/office/drawing/2014/main" id="{014DBF96-F7F8-AB1D-1825-6B5A0AB16606}"/>
              </a:ext>
            </a:extLst>
          </p:cNvPr>
          <p:cNvSpPr/>
          <p:nvPr/>
        </p:nvSpPr>
        <p:spPr>
          <a:xfrm>
            <a:off x="3369433" y="3034365"/>
            <a:ext cx="1414019" cy="1348032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800" dirty="0"/>
              <a:t>1     0</a:t>
            </a:r>
          </a:p>
          <a:p>
            <a:pPr algn="ctr"/>
            <a:r>
              <a:rPr lang="en-IN" sz="2800" dirty="0"/>
              <a:t>0     1</a:t>
            </a:r>
          </a:p>
        </p:txBody>
      </p:sp>
      <p:sp>
        <p:nvSpPr>
          <p:cNvPr id="12" name="Double Bracket 11">
            <a:extLst>
              <a:ext uri="{FF2B5EF4-FFF2-40B4-BE49-F238E27FC236}">
                <a16:creationId xmlns:a16="http://schemas.microsoft.com/office/drawing/2014/main" id="{6CD2323E-20AE-8B22-0B63-A4D93D278D2D}"/>
              </a:ext>
            </a:extLst>
          </p:cNvPr>
          <p:cNvSpPr/>
          <p:nvPr/>
        </p:nvSpPr>
        <p:spPr>
          <a:xfrm>
            <a:off x="7266572" y="3073644"/>
            <a:ext cx="866450" cy="1348032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800" dirty="0"/>
              <a:t>0</a:t>
            </a:r>
          </a:p>
          <a:p>
            <a:pPr algn="ctr"/>
            <a:r>
              <a:rPr lang="en-IN" sz="2800" dirty="0"/>
              <a:t>-1</a:t>
            </a:r>
          </a:p>
        </p:txBody>
      </p:sp>
      <p:sp>
        <p:nvSpPr>
          <p:cNvPr id="14" name="Double Bracket 13">
            <a:extLst>
              <a:ext uri="{FF2B5EF4-FFF2-40B4-BE49-F238E27FC236}">
                <a16:creationId xmlns:a16="http://schemas.microsoft.com/office/drawing/2014/main" id="{A6C6D5E9-6C40-AFB1-B87F-440116BEF18A}"/>
              </a:ext>
            </a:extLst>
          </p:cNvPr>
          <p:cNvSpPr/>
          <p:nvPr/>
        </p:nvSpPr>
        <p:spPr>
          <a:xfrm>
            <a:off x="5146035" y="4705518"/>
            <a:ext cx="866450" cy="1348032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800" dirty="0"/>
              <a:t>1</a:t>
            </a:r>
          </a:p>
          <a:p>
            <a:pPr algn="ctr"/>
            <a:r>
              <a:rPr lang="en-IN" sz="2800" dirty="0"/>
              <a:t>0</a:t>
            </a: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0EF568ED-229D-E868-1323-8E3925D257D7}"/>
              </a:ext>
            </a:extLst>
          </p:cNvPr>
          <p:cNvSpPr/>
          <p:nvPr/>
        </p:nvSpPr>
        <p:spPr>
          <a:xfrm>
            <a:off x="6375068" y="5088872"/>
            <a:ext cx="443060" cy="452481"/>
          </a:xfrm>
          <a:prstGeom prst="mathEqual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Double Bracket 15">
            <a:extLst>
              <a:ext uri="{FF2B5EF4-FFF2-40B4-BE49-F238E27FC236}">
                <a16:creationId xmlns:a16="http://schemas.microsoft.com/office/drawing/2014/main" id="{2782A086-12A1-F65F-C0FB-6B14AD223037}"/>
              </a:ext>
            </a:extLst>
          </p:cNvPr>
          <p:cNvSpPr/>
          <p:nvPr/>
        </p:nvSpPr>
        <p:spPr>
          <a:xfrm>
            <a:off x="7326748" y="4705518"/>
            <a:ext cx="866450" cy="1348032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800" dirty="0"/>
              <a:t>1</a:t>
            </a:r>
          </a:p>
          <a:p>
            <a:pPr algn="ctr"/>
            <a:r>
              <a:rPr lang="en-IN" sz="2800" dirty="0"/>
              <a:t>0</a:t>
            </a:r>
          </a:p>
        </p:txBody>
      </p:sp>
      <p:sp>
        <p:nvSpPr>
          <p:cNvPr id="17" name="Equals 16">
            <a:extLst>
              <a:ext uri="{FF2B5EF4-FFF2-40B4-BE49-F238E27FC236}">
                <a16:creationId xmlns:a16="http://schemas.microsoft.com/office/drawing/2014/main" id="{2CE00C15-8EF1-3E51-1990-A9C3E1FD806B}"/>
              </a:ext>
            </a:extLst>
          </p:cNvPr>
          <p:cNvSpPr/>
          <p:nvPr/>
        </p:nvSpPr>
        <p:spPr>
          <a:xfrm>
            <a:off x="8755931" y="3482140"/>
            <a:ext cx="443060" cy="452481"/>
          </a:xfrm>
          <a:prstGeom prst="mathEqual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8" name="Equals 17">
            <a:extLst>
              <a:ext uri="{FF2B5EF4-FFF2-40B4-BE49-F238E27FC236}">
                <a16:creationId xmlns:a16="http://schemas.microsoft.com/office/drawing/2014/main" id="{FD64419D-9155-3F81-4DF8-8D65BF7165E1}"/>
              </a:ext>
            </a:extLst>
          </p:cNvPr>
          <p:cNvSpPr/>
          <p:nvPr/>
        </p:nvSpPr>
        <p:spPr>
          <a:xfrm>
            <a:off x="8755931" y="5088872"/>
            <a:ext cx="443060" cy="452481"/>
          </a:xfrm>
          <a:prstGeom prst="mathEqual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9" name="Equals 18">
            <a:extLst>
              <a:ext uri="{FF2B5EF4-FFF2-40B4-BE49-F238E27FC236}">
                <a16:creationId xmlns:a16="http://schemas.microsoft.com/office/drawing/2014/main" id="{3221AEFA-85E3-38BF-9AAE-FBCDBB6B23C2}"/>
              </a:ext>
            </a:extLst>
          </p:cNvPr>
          <p:cNvSpPr/>
          <p:nvPr/>
        </p:nvSpPr>
        <p:spPr>
          <a:xfrm>
            <a:off x="2653714" y="3482139"/>
            <a:ext cx="443060" cy="452481"/>
          </a:xfrm>
          <a:prstGeom prst="mathEqual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" name="Equals 20">
            <a:extLst>
              <a:ext uri="{FF2B5EF4-FFF2-40B4-BE49-F238E27FC236}">
                <a16:creationId xmlns:a16="http://schemas.microsoft.com/office/drawing/2014/main" id="{31FB8D87-EF8B-4371-EAFC-46200F6D7107}"/>
              </a:ext>
            </a:extLst>
          </p:cNvPr>
          <p:cNvSpPr/>
          <p:nvPr/>
        </p:nvSpPr>
        <p:spPr>
          <a:xfrm>
            <a:off x="2653714" y="5088872"/>
            <a:ext cx="443060" cy="452481"/>
          </a:xfrm>
          <a:prstGeom prst="mathEqual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37A900-9961-1AA9-521D-3681BB21AC30}"/>
              </a:ext>
            </a:extLst>
          </p:cNvPr>
          <p:cNvSpPr txBox="1"/>
          <p:nvPr/>
        </p:nvSpPr>
        <p:spPr>
          <a:xfrm flipH="1">
            <a:off x="1399627" y="3354436"/>
            <a:ext cx="11479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Z|1&gt;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D735B6-1B26-16B7-4E0F-208B38621305}"/>
              </a:ext>
            </a:extLst>
          </p:cNvPr>
          <p:cNvSpPr txBox="1"/>
          <p:nvPr/>
        </p:nvSpPr>
        <p:spPr>
          <a:xfrm flipH="1">
            <a:off x="1451279" y="4940941"/>
            <a:ext cx="11479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Z|0&gt;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87BD4A-1FC7-FBEA-B572-9C95497D9814}"/>
              </a:ext>
            </a:extLst>
          </p:cNvPr>
          <p:cNvSpPr txBox="1"/>
          <p:nvPr/>
        </p:nvSpPr>
        <p:spPr>
          <a:xfrm flipH="1">
            <a:off x="9493068" y="3354436"/>
            <a:ext cx="11479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-|1&gt;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97117F-05CC-65F2-DABA-EC2141617EEB}"/>
              </a:ext>
            </a:extLst>
          </p:cNvPr>
          <p:cNvSpPr txBox="1"/>
          <p:nvPr/>
        </p:nvSpPr>
        <p:spPr>
          <a:xfrm flipH="1">
            <a:off x="9658531" y="4940941"/>
            <a:ext cx="11479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|0&gt;</a:t>
            </a:r>
          </a:p>
        </p:txBody>
      </p:sp>
      <p:pic>
        <p:nvPicPr>
          <p:cNvPr id="5" name="Picture 4" descr="The Future of Computing: Quantum Gates | by Alice Liu | Medium">
            <a:extLst>
              <a:ext uri="{FF2B5EF4-FFF2-40B4-BE49-F238E27FC236}">
                <a16:creationId xmlns:a16="http://schemas.microsoft.com/office/drawing/2014/main" id="{177B540A-D147-4C8B-181C-E7F2741737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0" t="3625" r="51396" b="1829"/>
          <a:stretch>
            <a:fillRect/>
          </a:stretch>
        </p:blipFill>
        <p:spPr bwMode="auto">
          <a:xfrm>
            <a:off x="4511040" y="943198"/>
            <a:ext cx="2659151" cy="187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ouble Bracket 7">
            <a:extLst>
              <a:ext uri="{FF2B5EF4-FFF2-40B4-BE49-F238E27FC236}">
                <a16:creationId xmlns:a16="http://schemas.microsoft.com/office/drawing/2014/main" id="{DEBD7582-BFD7-AEA4-6A0B-DBDC8D4D4CC9}"/>
              </a:ext>
            </a:extLst>
          </p:cNvPr>
          <p:cNvSpPr/>
          <p:nvPr/>
        </p:nvSpPr>
        <p:spPr>
          <a:xfrm>
            <a:off x="3369433" y="4705518"/>
            <a:ext cx="1414019" cy="1348032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800" dirty="0"/>
              <a:t>1     0</a:t>
            </a:r>
          </a:p>
          <a:p>
            <a:pPr algn="ctr"/>
            <a:r>
              <a:rPr lang="en-IN" sz="2800" dirty="0"/>
              <a:t>0     1</a:t>
            </a:r>
          </a:p>
        </p:txBody>
      </p:sp>
    </p:spTree>
    <p:extLst>
      <p:ext uri="{BB962C8B-B14F-4D97-AF65-F5344CB8AC3E}">
        <p14:creationId xmlns:p14="http://schemas.microsoft.com/office/powerpoint/2010/main" val="3562865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A03E3-04AC-A33C-1BCF-C31A99B57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ACDA553-2399-EB91-A3D6-4D3FF35C0E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883" t="71073" r="4816" b="6062"/>
          <a:stretch>
            <a:fillRect/>
          </a:stretch>
        </p:blipFill>
        <p:spPr>
          <a:xfrm>
            <a:off x="3570297" y="5138060"/>
            <a:ext cx="4829036" cy="11495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BFDE13-4CA4-FC6D-7B13-4F7B5003DE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291" t="47602" r="2408" b="29534"/>
          <a:stretch>
            <a:fillRect/>
          </a:stretch>
        </p:blipFill>
        <p:spPr>
          <a:xfrm>
            <a:off x="3570297" y="3086424"/>
            <a:ext cx="4829036" cy="11495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B24BA1-C4CC-A1CD-46D5-B95BAAB41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Gates – Hadamard Gate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354DB9-64A4-629F-24B5-7D28590B4CAC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778A59A-BD3B-5EF8-E29E-9DFCD464B0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400" b="63504"/>
          <a:stretch>
            <a:fillRect/>
          </a:stretch>
        </p:blipFill>
        <p:spPr>
          <a:xfrm>
            <a:off x="2996854" y="838967"/>
            <a:ext cx="5923840" cy="18348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761803-5367-D59A-F2C3-7CF87658A741}"/>
              </a:ext>
            </a:extLst>
          </p:cNvPr>
          <p:cNvSpPr txBox="1"/>
          <p:nvPr/>
        </p:nvSpPr>
        <p:spPr>
          <a:xfrm>
            <a:off x="7193280" y="3342754"/>
            <a:ext cx="11146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= |+&gt;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EDF69B-300B-D3FD-C02C-A63329F3BFBA}"/>
              </a:ext>
            </a:extLst>
          </p:cNvPr>
          <p:cNvSpPr txBox="1"/>
          <p:nvPr/>
        </p:nvSpPr>
        <p:spPr>
          <a:xfrm>
            <a:off x="7193280" y="5451214"/>
            <a:ext cx="11146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= |-&gt;</a:t>
            </a:r>
          </a:p>
        </p:txBody>
      </p:sp>
      <p:pic>
        <p:nvPicPr>
          <p:cNvPr id="2054" name="Picture 6" descr="True randomness with Quantum ( Quantum Random numb... - SAP Community">
            <a:extLst>
              <a:ext uri="{FF2B5EF4-FFF2-40B4-BE49-F238E27FC236}">
                <a16:creationId xmlns:a16="http://schemas.microsoft.com/office/drawing/2014/main" id="{68E7FA47-0366-EC7B-F574-D8D9DEAC7C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35" t="36"/>
          <a:stretch>
            <a:fillRect/>
          </a:stretch>
        </p:blipFill>
        <p:spPr bwMode="auto">
          <a:xfrm>
            <a:off x="1432990" y="4630758"/>
            <a:ext cx="1572917" cy="183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True randomness with Quantum ( Quantum Random numb... - SAP Community">
            <a:extLst>
              <a:ext uri="{FF2B5EF4-FFF2-40B4-BE49-F238E27FC236}">
                <a16:creationId xmlns:a16="http://schemas.microsoft.com/office/drawing/2014/main" id="{2CC2E2E9-A2CC-8224-DC53-9F5BA58624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1" r="54385"/>
          <a:stretch>
            <a:fillRect/>
          </a:stretch>
        </p:blipFill>
        <p:spPr bwMode="auto">
          <a:xfrm>
            <a:off x="1459926" y="2736173"/>
            <a:ext cx="1510694" cy="17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rue randomness with Quantum ( Quantum Random numb... - SAP Community">
            <a:extLst>
              <a:ext uri="{FF2B5EF4-FFF2-40B4-BE49-F238E27FC236}">
                <a16:creationId xmlns:a16="http://schemas.microsoft.com/office/drawing/2014/main" id="{85C0CCB3-08BE-B164-98B5-36E808112D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03" r="52105"/>
          <a:stretch>
            <a:fillRect/>
          </a:stretch>
        </p:blipFill>
        <p:spPr bwMode="auto">
          <a:xfrm>
            <a:off x="9075591" y="2617918"/>
            <a:ext cx="1656483" cy="183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True randomness with Quantum ( Quantum Random numb... - SAP Community">
            <a:extLst>
              <a:ext uri="{FF2B5EF4-FFF2-40B4-BE49-F238E27FC236}">
                <a16:creationId xmlns:a16="http://schemas.microsoft.com/office/drawing/2014/main" id="{836F4D89-042C-5318-376F-CF7A8690F4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67" t="21629"/>
          <a:stretch>
            <a:fillRect/>
          </a:stretch>
        </p:blipFill>
        <p:spPr bwMode="auto">
          <a:xfrm>
            <a:off x="9075591" y="4795406"/>
            <a:ext cx="1829420" cy="183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6448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FCA71-4289-3E98-68FE-53B674C97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141EE-1448-38FE-C3A0-6D509A5D4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Gates – CNOT Gate Matrix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DD2429-0A55-9A67-D81F-BDCC6F5FEA2E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667B8D2-DC0C-27B4-4063-A09659C42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653" y="1350111"/>
            <a:ext cx="7380635" cy="51720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37610B-B8FE-DEB0-43C7-592078D3FBDA}"/>
              </a:ext>
            </a:extLst>
          </p:cNvPr>
          <p:cNvSpPr txBox="1"/>
          <p:nvPr/>
        </p:nvSpPr>
        <p:spPr>
          <a:xfrm flipH="1">
            <a:off x="6625315" y="776377"/>
            <a:ext cx="4196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Input (t,c)	output(t,c)</a:t>
            </a:r>
            <a:endParaRPr lang="en-IN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80CAFC-9F3B-914C-64A9-599208739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82" y="3840361"/>
            <a:ext cx="2116080" cy="20248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2EF022-37F6-EC2A-C82E-F56BDDB8F132}"/>
              </a:ext>
            </a:extLst>
          </p:cNvPr>
          <p:cNvSpPr txBox="1"/>
          <p:nvPr/>
        </p:nvSpPr>
        <p:spPr>
          <a:xfrm flipH="1">
            <a:off x="444241" y="1715698"/>
            <a:ext cx="36203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Performs X gate on the second qubit (target) if the state of the first qubit(control) is |1&gt;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6781049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443EC-7ADC-4DAA-21D5-17BE718DC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0711-4953-1570-14A1-0250028B9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Gates – Pauli Z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2C58F8D-AFCE-854B-F7FC-69193440961E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Double Bracket 5">
            <a:extLst>
              <a:ext uri="{FF2B5EF4-FFF2-40B4-BE49-F238E27FC236}">
                <a16:creationId xmlns:a16="http://schemas.microsoft.com/office/drawing/2014/main" id="{98AB0937-F40D-658C-DA37-64C05E336BFD}"/>
              </a:ext>
            </a:extLst>
          </p:cNvPr>
          <p:cNvSpPr/>
          <p:nvPr/>
        </p:nvSpPr>
        <p:spPr>
          <a:xfrm>
            <a:off x="5146035" y="3073644"/>
            <a:ext cx="866450" cy="1348032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800" dirty="0"/>
              <a:t>0</a:t>
            </a:r>
          </a:p>
          <a:p>
            <a:pPr algn="ctr"/>
            <a:r>
              <a:rPr lang="en-IN" sz="2800" dirty="0"/>
              <a:t>1</a:t>
            </a:r>
          </a:p>
        </p:txBody>
      </p:sp>
      <p:sp>
        <p:nvSpPr>
          <p:cNvPr id="11" name="Equals 10">
            <a:extLst>
              <a:ext uri="{FF2B5EF4-FFF2-40B4-BE49-F238E27FC236}">
                <a16:creationId xmlns:a16="http://schemas.microsoft.com/office/drawing/2014/main" id="{5A0F3706-6A4A-CE22-30F1-F92B0C5C0732}"/>
              </a:ext>
            </a:extLst>
          </p:cNvPr>
          <p:cNvSpPr/>
          <p:nvPr/>
        </p:nvSpPr>
        <p:spPr>
          <a:xfrm>
            <a:off x="6375068" y="3482140"/>
            <a:ext cx="443060" cy="452481"/>
          </a:xfrm>
          <a:prstGeom prst="mathEqual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" name="Double Bracket 6">
            <a:extLst>
              <a:ext uri="{FF2B5EF4-FFF2-40B4-BE49-F238E27FC236}">
                <a16:creationId xmlns:a16="http://schemas.microsoft.com/office/drawing/2014/main" id="{5AF3EF35-006D-702F-0E4E-852137ED743F}"/>
              </a:ext>
            </a:extLst>
          </p:cNvPr>
          <p:cNvSpPr/>
          <p:nvPr/>
        </p:nvSpPr>
        <p:spPr>
          <a:xfrm>
            <a:off x="3369433" y="3034365"/>
            <a:ext cx="1414019" cy="1348032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800" dirty="0"/>
              <a:t>1     0</a:t>
            </a:r>
          </a:p>
          <a:p>
            <a:pPr algn="ctr"/>
            <a:r>
              <a:rPr lang="en-IN" sz="2800" dirty="0"/>
              <a:t>0     1</a:t>
            </a:r>
          </a:p>
        </p:txBody>
      </p:sp>
      <p:sp>
        <p:nvSpPr>
          <p:cNvPr id="12" name="Double Bracket 11">
            <a:extLst>
              <a:ext uri="{FF2B5EF4-FFF2-40B4-BE49-F238E27FC236}">
                <a16:creationId xmlns:a16="http://schemas.microsoft.com/office/drawing/2014/main" id="{43073C83-5F46-9BCB-5BE9-8B7F97CDAD99}"/>
              </a:ext>
            </a:extLst>
          </p:cNvPr>
          <p:cNvSpPr/>
          <p:nvPr/>
        </p:nvSpPr>
        <p:spPr>
          <a:xfrm>
            <a:off x="7266572" y="3073644"/>
            <a:ext cx="866450" cy="1348032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800" dirty="0"/>
              <a:t>0</a:t>
            </a:r>
          </a:p>
          <a:p>
            <a:pPr algn="ctr"/>
            <a:r>
              <a:rPr lang="en-IN" sz="2800" dirty="0"/>
              <a:t>-1</a:t>
            </a:r>
          </a:p>
        </p:txBody>
      </p:sp>
      <p:sp>
        <p:nvSpPr>
          <p:cNvPr id="14" name="Double Bracket 13">
            <a:extLst>
              <a:ext uri="{FF2B5EF4-FFF2-40B4-BE49-F238E27FC236}">
                <a16:creationId xmlns:a16="http://schemas.microsoft.com/office/drawing/2014/main" id="{BEBC1B28-19DB-7F82-A2C3-221EEA26B909}"/>
              </a:ext>
            </a:extLst>
          </p:cNvPr>
          <p:cNvSpPr/>
          <p:nvPr/>
        </p:nvSpPr>
        <p:spPr>
          <a:xfrm>
            <a:off x="5146035" y="4705518"/>
            <a:ext cx="866450" cy="1348032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800" dirty="0"/>
              <a:t>1</a:t>
            </a:r>
          </a:p>
          <a:p>
            <a:pPr algn="ctr"/>
            <a:r>
              <a:rPr lang="en-IN" sz="2800" dirty="0"/>
              <a:t>0</a:t>
            </a: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B2D653B8-03B1-EAF6-F4F8-96B0CBA5E5B6}"/>
              </a:ext>
            </a:extLst>
          </p:cNvPr>
          <p:cNvSpPr/>
          <p:nvPr/>
        </p:nvSpPr>
        <p:spPr>
          <a:xfrm>
            <a:off x="6375068" y="5088872"/>
            <a:ext cx="443060" cy="452481"/>
          </a:xfrm>
          <a:prstGeom prst="mathEqual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Double Bracket 15">
            <a:extLst>
              <a:ext uri="{FF2B5EF4-FFF2-40B4-BE49-F238E27FC236}">
                <a16:creationId xmlns:a16="http://schemas.microsoft.com/office/drawing/2014/main" id="{CD3F272E-69C8-7C04-84D2-B13548CDC627}"/>
              </a:ext>
            </a:extLst>
          </p:cNvPr>
          <p:cNvSpPr/>
          <p:nvPr/>
        </p:nvSpPr>
        <p:spPr>
          <a:xfrm>
            <a:off x="7326748" y="4705518"/>
            <a:ext cx="866450" cy="1348032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800" dirty="0"/>
              <a:t>1</a:t>
            </a:r>
          </a:p>
          <a:p>
            <a:pPr algn="ctr"/>
            <a:r>
              <a:rPr lang="en-IN" sz="2800" dirty="0"/>
              <a:t>0</a:t>
            </a:r>
          </a:p>
        </p:txBody>
      </p:sp>
      <p:sp>
        <p:nvSpPr>
          <p:cNvPr id="17" name="Equals 16">
            <a:extLst>
              <a:ext uri="{FF2B5EF4-FFF2-40B4-BE49-F238E27FC236}">
                <a16:creationId xmlns:a16="http://schemas.microsoft.com/office/drawing/2014/main" id="{94F26052-0599-C729-B577-1AA90DE46523}"/>
              </a:ext>
            </a:extLst>
          </p:cNvPr>
          <p:cNvSpPr/>
          <p:nvPr/>
        </p:nvSpPr>
        <p:spPr>
          <a:xfrm>
            <a:off x="8755931" y="3482140"/>
            <a:ext cx="443060" cy="452481"/>
          </a:xfrm>
          <a:prstGeom prst="mathEqual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8" name="Equals 17">
            <a:extLst>
              <a:ext uri="{FF2B5EF4-FFF2-40B4-BE49-F238E27FC236}">
                <a16:creationId xmlns:a16="http://schemas.microsoft.com/office/drawing/2014/main" id="{7CD13DEE-B3CB-2AF4-707F-8D4B5EF1F090}"/>
              </a:ext>
            </a:extLst>
          </p:cNvPr>
          <p:cNvSpPr/>
          <p:nvPr/>
        </p:nvSpPr>
        <p:spPr>
          <a:xfrm>
            <a:off x="8755931" y="5088872"/>
            <a:ext cx="443060" cy="452481"/>
          </a:xfrm>
          <a:prstGeom prst="mathEqual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9" name="Equals 18">
            <a:extLst>
              <a:ext uri="{FF2B5EF4-FFF2-40B4-BE49-F238E27FC236}">
                <a16:creationId xmlns:a16="http://schemas.microsoft.com/office/drawing/2014/main" id="{8B2B06B4-2C7B-CB09-1133-ECBAF810BE68}"/>
              </a:ext>
            </a:extLst>
          </p:cNvPr>
          <p:cNvSpPr/>
          <p:nvPr/>
        </p:nvSpPr>
        <p:spPr>
          <a:xfrm>
            <a:off x="2653714" y="3482139"/>
            <a:ext cx="443060" cy="452481"/>
          </a:xfrm>
          <a:prstGeom prst="mathEqual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" name="Equals 20">
            <a:extLst>
              <a:ext uri="{FF2B5EF4-FFF2-40B4-BE49-F238E27FC236}">
                <a16:creationId xmlns:a16="http://schemas.microsoft.com/office/drawing/2014/main" id="{AFC477E4-FF24-6A36-1806-477DAA98C8B3}"/>
              </a:ext>
            </a:extLst>
          </p:cNvPr>
          <p:cNvSpPr/>
          <p:nvPr/>
        </p:nvSpPr>
        <p:spPr>
          <a:xfrm>
            <a:off x="2653714" y="5088872"/>
            <a:ext cx="443060" cy="452481"/>
          </a:xfrm>
          <a:prstGeom prst="mathEqual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CDB8F0-8FAC-2277-A3C3-334C0FF3B47C}"/>
              </a:ext>
            </a:extLst>
          </p:cNvPr>
          <p:cNvSpPr txBox="1"/>
          <p:nvPr/>
        </p:nvSpPr>
        <p:spPr>
          <a:xfrm flipH="1">
            <a:off x="1399627" y="3354436"/>
            <a:ext cx="11479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Z|1&gt;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CA5B4F-D3FB-E344-C3D6-3C173E22A10F}"/>
              </a:ext>
            </a:extLst>
          </p:cNvPr>
          <p:cNvSpPr txBox="1"/>
          <p:nvPr/>
        </p:nvSpPr>
        <p:spPr>
          <a:xfrm flipH="1">
            <a:off x="1451279" y="4940941"/>
            <a:ext cx="11479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Z|0&gt;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C026B9-77C8-768E-AA02-BB7C3FE45697}"/>
              </a:ext>
            </a:extLst>
          </p:cNvPr>
          <p:cNvSpPr txBox="1"/>
          <p:nvPr/>
        </p:nvSpPr>
        <p:spPr>
          <a:xfrm flipH="1">
            <a:off x="9493068" y="3354436"/>
            <a:ext cx="11479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-|1&gt;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EBEE03-B5D0-4CC6-2414-BB1EADD01CBE}"/>
              </a:ext>
            </a:extLst>
          </p:cNvPr>
          <p:cNvSpPr txBox="1"/>
          <p:nvPr/>
        </p:nvSpPr>
        <p:spPr>
          <a:xfrm flipH="1">
            <a:off x="9658531" y="4940941"/>
            <a:ext cx="11479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|0&gt;</a:t>
            </a:r>
          </a:p>
        </p:txBody>
      </p:sp>
      <p:pic>
        <p:nvPicPr>
          <p:cNvPr id="5" name="Picture 4" descr="The Future of Computing: Quantum Gates | by Alice Liu | Medium">
            <a:extLst>
              <a:ext uri="{FF2B5EF4-FFF2-40B4-BE49-F238E27FC236}">
                <a16:creationId xmlns:a16="http://schemas.microsoft.com/office/drawing/2014/main" id="{38D91D56-DFDD-2BEC-FCB0-B6600E0E16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0" t="3625" r="51396" b="1829"/>
          <a:stretch>
            <a:fillRect/>
          </a:stretch>
        </p:blipFill>
        <p:spPr bwMode="auto">
          <a:xfrm>
            <a:off x="4511040" y="943198"/>
            <a:ext cx="2659151" cy="187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ouble Bracket 7">
            <a:extLst>
              <a:ext uri="{FF2B5EF4-FFF2-40B4-BE49-F238E27FC236}">
                <a16:creationId xmlns:a16="http://schemas.microsoft.com/office/drawing/2014/main" id="{58B9807E-A2BB-EF2B-604A-5E732AFE4AFB}"/>
              </a:ext>
            </a:extLst>
          </p:cNvPr>
          <p:cNvSpPr/>
          <p:nvPr/>
        </p:nvSpPr>
        <p:spPr>
          <a:xfrm>
            <a:off x="3369433" y="4705518"/>
            <a:ext cx="1414019" cy="1348032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800" dirty="0"/>
              <a:t>1     0</a:t>
            </a:r>
          </a:p>
          <a:p>
            <a:pPr algn="ctr"/>
            <a:r>
              <a:rPr lang="en-IN" sz="2800" dirty="0"/>
              <a:t>0     1</a:t>
            </a:r>
          </a:p>
        </p:txBody>
      </p:sp>
    </p:spTree>
    <p:extLst>
      <p:ext uri="{BB962C8B-B14F-4D97-AF65-F5344CB8AC3E}">
        <p14:creationId xmlns:p14="http://schemas.microsoft.com/office/powerpoint/2010/main" val="1361059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5EA29-2736-6051-122C-89EFBC016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F4C76-A521-FEDC-21B5-6902C0EE3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Quantum of Energy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6C94442-0B69-03EA-B3DC-6690D683DEEB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48229B4-7820-C8B1-A76A-D9D14CE8D573}"/>
              </a:ext>
            </a:extLst>
          </p:cNvPr>
          <p:cNvSpPr txBox="1"/>
          <p:nvPr/>
        </p:nvSpPr>
        <p:spPr>
          <a:xfrm flipH="1">
            <a:off x="756928" y="1079343"/>
            <a:ext cx="64903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Quantum is a discrete packet of energy.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One photon carries exactly one quantum of energy.</a:t>
            </a:r>
          </a:p>
        </p:txBody>
      </p:sp>
      <p:pic>
        <p:nvPicPr>
          <p:cNvPr id="3074" name="Picture 2" descr="Shell atomic model Stock Photo - Alamy">
            <a:extLst>
              <a:ext uri="{FF2B5EF4-FFF2-40B4-BE49-F238E27FC236}">
                <a16:creationId xmlns:a16="http://schemas.microsoft.com/office/drawing/2014/main" id="{C442939D-E379-9326-37B5-E618B76ACB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92"/>
          <a:stretch>
            <a:fillRect/>
          </a:stretch>
        </p:blipFill>
        <p:spPr bwMode="auto">
          <a:xfrm>
            <a:off x="1463040" y="2998921"/>
            <a:ext cx="5495246" cy="360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hen is a quantum leap not really a quantum leap? | Leifdavidsen's Blog">
            <a:extLst>
              <a:ext uri="{FF2B5EF4-FFF2-40B4-BE49-F238E27FC236}">
                <a16:creationId xmlns:a16="http://schemas.microsoft.com/office/drawing/2014/main" id="{B63661E9-2B34-6B99-608E-809FE7C874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5" b="7197"/>
          <a:stretch>
            <a:fillRect/>
          </a:stretch>
        </p:blipFill>
        <p:spPr bwMode="auto">
          <a:xfrm>
            <a:off x="7536237" y="829558"/>
            <a:ext cx="4550497" cy="5939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8224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932B2-6861-D53E-C757-3E91F8113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E7B46-2F2C-845E-60D5-E4D0F768D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Gates – Controlled Z Gate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5960D7C-C26F-4E82-7DAD-23B46D1B9679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7894A12-6BB5-6F7A-C839-5B49CE0DCF32}"/>
              </a:ext>
            </a:extLst>
          </p:cNvPr>
          <p:cNvSpPr txBox="1"/>
          <p:nvPr/>
        </p:nvSpPr>
        <p:spPr>
          <a:xfrm flipH="1">
            <a:off x="990869" y="3204745"/>
            <a:ext cx="41963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Input (t,c)	output(t,c)</a:t>
            </a:r>
          </a:p>
          <a:p>
            <a:r>
              <a:rPr lang="en-IN" sz="2800" dirty="0"/>
              <a:t>	00		00</a:t>
            </a:r>
          </a:p>
          <a:p>
            <a:r>
              <a:rPr lang="en-IN" sz="2800" dirty="0"/>
              <a:t>	01		01</a:t>
            </a:r>
          </a:p>
          <a:p>
            <a:r>
              <a:rPr lang="en-IN" sz="2800" dirty="0"/>
              <a:t>	10		10</a:t>
            </a:r>
          </a:p>
          <a:p>
            <a:r>
              <a:rPr lang="en-IN" sz="2800" dirty="0"/>
              <a:t>	11	           -11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919D64-C787-07E0-4EAB-5D1934EA0FE2}"/>
              </a:ext>
            </a:extLst>
          </p:cNvPr>
          <p:cNvSpPr txBox="1"/>
          <p:nvPr/>
        </p:nvSpPr>
        <p:spPr>
          <a:xfrm flipH="1">
            <a:off x="444240" y="1715698"/>
            <a:ext cx="103773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Just like CNOT applies X gate to target where control is 1,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CZ gate applies Z gate to ‘target’ when the ‘control’ is 1.</a:t>
            </a:r>
            <a:endParaRPr lang="en-IN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7F51BE-0530-4F17-9640-645E58336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993" y="3022654"/>
            <a:ext cx="2622606" cy="261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6389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44BA5-3E9C-DDA3-2302-EAEFA3A54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1311E-4C83-F8E5-ABAA-293ADD127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Gates – Hadamard and CNOT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71BCB8-6D7A-226C-593A-58445131B9DC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7FEC4AD-1CAB-10BC-6F6F-5AA9D5410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13" y="1039471"/>
            <a:ext cx="5974682" cy="41460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EECF77-2291-3C9D-7DE3-B35DCCB00F52}"/>
              </a:ext>
            </a:extLst>
          </p:cNvPr>
          <p:cNvSpPr txBox="1"/>
          <p:nvPr/>
        </p:nvSpPr>
        <p:spPr>
          <a:xfrm>
            <a:off x="1228272" y="5289241"/>
            <a:ext cx="531392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Hadamard	  *      |0&gt;	=      |+&gt;</a:t>
            </a:r>
          </a:p>
          <a:p>
            <a:r>
              <a:rPr lang="en-IN" sz="2800" dirty="0"/>
              <a:t>		         (q1)	        (q1)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AFC65D-5E16-7D7B-29FC-F48886B08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304" y="841572"/>
            <a:ext cx="4457767" cy="23774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A1322A-2D93-77C7-8B96-C0E9DB125C03}"/>
              </a:ext>
            </a:extLst>
          </p:cNvPr>
          <p:cNvSpPr txBox="1"/>
          <p:nvPr/>
        </p:nvSpPr>
        <p:spPr>
          <a:xfrm>
            <a:off x="7403390" y="3219048"/>
            <a:ext cx="46063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q2	        q1      =         |0+&gt;</a:t>
            </a:r>
          </a:p>
        </p:txBody>
      </p:sp>
      <p:pic>
        <p:nvPicPr>
          <p:cNvPr id="13" name="Graphic 12" descr="Badge Cross outline">
            <a:extLst>
              <a:ext uri="{FF2B5EF4-FFF2-40B4-BE49-F238E27FC236}">
                <a16:creationId xmlns:a16="http://schemas.microsoft.com/office/drawing/2014/main" id="{7AB09A0F-48C3-7295-78EB-830F8D57F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70207" y="3334757"/>
            <a:ext cx="398838" cy="3988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69584E-2EF4-3253-F017-1170CB758D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6304" y="3937385"/>
            <a:ext cx="4452396" cy="19984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E31805-D94A-ACAF-120A-8B007F3552CB}"/>
                  </a:ext>
                </a:extLst>
              </p:cNvPr>
              <p:cNvSpPr txBox="1"/>
              <p:nvPr/>
            </p:nvSpPr>
            <p:spPr>
              <a:xfrm>
                <a:off x="7480375" y="5994494"/>
                <a:ext cx="5313929" cy="5346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000" dirty="0"/>
                  <a:t>CNOT           *    |0+&gt;          =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IN" sz="2000" dirty="0"/>
                  <a:t>( |00&gt; + |11&gt;)	  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E31805-D94A-ACAF-120A-8B007F355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375" y="5994494"/>
                <a:ext cx="5313929" cy="534698"/>
              </a:xfrm>
              <a:prstGeom prst="rect">
                <a:avLst/>
              </a:prstGeom>
              <a:blipFill>
                <a:blip r:embed="rId7"/>
                <a:stretch>
                  <a:fillRect l="-1147" b="-79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ouble Bracket 7">
            <a:extLst>
              <a:ext uri="{FF2B5EF4-FFF2-40B4-BE49-F238E27FC236}">
                <a16:creationId xmlns:a16="http://schemas.microsoft.com/office/drawing/2014/main" id="{79B11D1A-C7AB-48A5-0233-AB5197B2DD4C}"/>
              </a:ext>
            </a:extLst>
          </p:cNvPr>
          <p:cNvSpPr/>
          <p:nvPr/>
        </p:nvSpPr>
        <p:spPr>
          <a:xfrm>
            <a:off x="100100" y="1531130"/>
            <a:ext cx="576869" cy="589897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  <a:p>
            <a:pPr algn="ctr"/>
            <a:r>
              <a:rPr lang="en-IN" dirty="0"/>
              <a:t>0</a:t>
            </a:r>
          </a:p>
        </p:txBody>
      </p:sp>
      <p:sp>
        <p:nvSpPr>
          <p:cNvPr id="10" name="Double Bracket 9">
            <a:extLst>
              <a:ext uri="{FF2B5EF4-FFF2-40B4-BE49-F238E27FC236}">
                <a16:creationId xmlns:a16="http://schemas.microsoft.com/office/drawing/2014/main" id="{C390D7CC-195A-37C2-BF73-B4E937EB4D52}"/>
              </a:ext>
            </a:extLst>
          </p:cNvPr>
          <p:cNvSpPr/>
          <p:nvPr/>
        </p:nvSpPr>
        <p:spPr>
          <a:xfrm>
            <a:off x="88912" y="2336397"/>
            <a:ext cx="576869" cy="589897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  <a:p>
            <a:pPr algn="ctr"/>
            <a:r>
              <a:rPr lang="en-IN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5524923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5C4EE-6378-B62B-FD5E-CF0100362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53B90-DBC4-4059-998B-35B376223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 Qubit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C9AD959-5D33-063A-ACEC-6DCAD13086D0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CFE13B8-3F0B-9BA0-1027-72E7C8DC5C5B}"/>
              </a:ext>
            </a:extLst>
          </p:cNvPr>
          <p:cNvSpPr txBox="1"/>
          <p:nvPr/>
        </p:nvSpPr>
        <p:spPr>
          <a:xfrm flipH="1">
            <a:off x="1169707" y="1266475"/>
            <a:ext cx="993585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A single bit has 2 possible states 0 and 1.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A qubit has 2 possible states |0&gt; and |1&gt; and complex amplitude.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Two bits have 4 possible states  00 01 10 11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Two qubits requires four complex amplitudes to represent its states.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/>
          </a:p>
        </p:txBody>
      </p:sp>
      <p:pic>
        <p:nvPicPr>
          <p:cNvPr id="1026" name="Picture 2" descr="Collapsing the Superposition: The Mathematics of Quantum Computing | by  Kaushik Chatterjee | DataDrivenInvestor">
            <a:extLst>
              <a:ext uri="{FF2B5EF4-FFF2-40B4-BE49-F238E27FC236}">
                <a16:creationId xmlns:a16="http://schemas.microsoft.com/office/drawing/2014/main" id="{808F5DAC-8B23-7C78-0857-CE45E8F4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228" y="4213995"/>
            <a:ext cx="6147840" cy="224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8066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6E428-BB98-DA9B-FC90-07419F99A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68E21-79B3-C66B-E92B-56E78D503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Gates – Pauli 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5731361-CF47-DEA5-D091-04B32553D7F5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Double Bracket 2">
            <a:extLst>
              <a:ext uri="{FF2B5EF4-FFF2-40B4-BE49-F238E27FC236}">
                <a16:creationId xmlns:a16="http://schemas.microsoft.com/office/drawing/2014/main" id="{F2991126-D105-4FCB-7B32-C509D6D0CD1D}"/>
              </a:ext>
            </a:extLst>
          </p:cNvPr>
          <p:cNvSpPr/>
          <p:nvPr/>
        </p:nvSpPr>
        <p:spPr>
          <a:xfrm>
            <a:off x="3369433" y="4705518"/>
            <a:ext cx="1414019" cy="1348032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800" dirty="0"/>
              <a:t>0     -i</a:t>
            </a:r>
          </a:p>
          <a:p>
            <a:pPr algn="ctr"/>
            <a:r>
              <a:rPr lang="en-IN" sz="2800" dirty="0"/>
              <a:t>i     0</a:t>
            </a:r>
          </a:p>
        </p:txBody>
      </p:sp>
      <p:sp>
        <p:nvSpPr>
          <p:cNvPr id="6" name="Double Bracket 5">
            <a:extLst>
              <a:ext uri="{FF2B5EF4-FFF2-40B4-BE49-F238E27FC236}">
                <a16:creationId xmlns:a16="http://schemas.microsoft.com/office/drawing/2014/main" id="{E3EC78B8-3DB4-1F32-FD72-2228C263E823}"/>
              </a:ext>
            </a:extLst>
          </p:cNvPr>
          <p:cNvSpPr/>
          <p:nvPr/>
        </p:nvSpPr>
        <p:spPr>
          <a:xfrm>
            <a:off x="5146035" y="3073644"/>
            <a:ext cx="866450" cy="1348032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800" dirty="0"/>
              <a:t>0</a:t>
            </a:r>
          </a:p>
          <a:p>
            <a:pPr algn="ctr"/>
            <a:r>
              <a:rPr lang="en-IN" sz="2800" dirty="0"/>
              <a:t>1</a:t>
            </a:r>
          </a:p>
        </p:txBody>
      </p:sp>
      <p:sp>
        <p:nvSpPr>
          <p:cNvPr id="11" name="Equals 10">
            <a:extLst>
              <a:ext uri="{FF2B5EF4-FFF2-40B4-BE49-F238E27FC236}">
                <a16:creationId xmlns:a16="http://schemas.microsoft.com/office/drawing/2014/main" id="{827D7359-0511-CCB1-9E09-9C152F4CA7AB}"/>
              </a:ext>
            </a:extLst>
          </p:cNvPr>
          <p:cNvSpPr/>
          <p:nvPr/>
        </p:nvSpPr>
        <p:spPr>
          <a:xfrm>
            <a:off x="6375068" y="3482140"/>
            <a:ext cx="443060" cy="452481"/>
          </a:xfrm>
          <a:prstGeom prst="mathEqual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" name="Double Bracket 6">
            <a:extLst>
              <a:ext uri="{FF2B5EF4-FFF2-40B4-BE49-F238E27FC236}">
                <a16:creationId xmlns:a16="http://schemas.microsoft.com/office/drawing/2014/main" id="{6B67292E-DF70-0C29-9F7A-1541C4740D0F}"/>
              </a:ext>
            </a:extLst>
          </p:cNvPr>
          <p:cNvSpPr/>
          <p:nvPr/>
        </p:nvSpPr>
        <p:spPr>
          <a:xfrm>
            <a:off x="3369433" y="3034365"/>
            <a:ext cx="1414019" cy="1348032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800" dirty="0"/>
              <a:t>0     -i</a:t>
            </a:r>
          </a:p>
          <a:p>
            <a:pPr algn="ctr"/>
            <a:r>
              <a:rPr lang="en-IN" sz="2800" dirty="0"/>
              <a:t>i     0</a:t>
            </a:r>
          </a:p>
        </p:txBody>
      </p:sp>
      <p:sp>
        <p:nvSpPr>
          <p:cNvPr id="12" name="Double Bracket 11">
            <a:extLst>
              <a:ext uri="{FF2B5EF4-FFF2-40B4-BE49-F238E27FC236}">
                <a16:creationId xmlns:a16="http://schemas.microsoft.com/office/drawing/2014/main" id="{AA4E807D-65E4-8841-2B10-9FC6DE794E1F}"/>
              </a:ext>
            </a:extLst>
          </p:cNvPr>
          <p:cNvSpPr/>
          <p:nvPr/>
        </p:nvSpPr>
        <p:spPr>
          <a:xfrm>
            <a:off x="7266572" y="3073644"/>
            <a:ext cx="866450" cy="1348032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800" dirty="0"/>
              <a:t>-i</a:t>
            </a:r>
          </a:p>
          <a:p>
            <a:pPr algn="ctr"/>
            <a:r>
              <a:rPr lang="en-IN" sz="2800" dirty="0"/>
              <a:t>0</a:t>
            </a:r>
          </a:p>
        </p:txBody>
      </p:sp>
      <p:pic>
        <p:nvPicPr>
          <p:cNvPr id="13" name="Picture 2" descr="The Future of Computing: Quantum Gates | by Alice Liu | Medium">
            <a:extLst>
              <a:ext uri="{FF2B5EF4-FFF2-40B4-BE49-F238E27FC236}">
                <a16:creationId xmlns:a16="http://schemas.microsoft.com/office/drawing/2014/main" id="{DD6348D9-F9E2-1821-F85D-9333128EB4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9" r="57243" b="543"/>
          <a:stretch>
            <a:fillRect/>
          </a:stretch>
        </p:blipFill>
        <p:spPr bwMode="auto">
          <a:xfrm>
            <a:off x="4583156" y="991533"/>
            <a:ext cx="2435953" cy="177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Double Bracket 13">
            <a:extLst>
              <a:ext uri="{FF2B5EF4-FFF2-40B4-BE49-F238E27FC236}">
                <a16:creationId xmlns:a16="http://schemas.microsoft.com/office/drawing/2014/main" id="{8AAFCD68-5229-712E-E52A-03A3B727C557}"/>
              </a:ext>
            </a:extLst>
          </p:cNvPr>
          <p:cNvSpPr/>
          <p:nvPr/>
        </p:nvSpPr>
        <p:spPr>
          <a:xfrm>
            <a:off x="5146035" y="4705518"/>
            <a:ext cx="866450" cy="1348032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800" dirty="0"/>
              <a:t>1</a:t>
            </a:r>
          </a:p>
          <a:p>
            <a:pPr algn="ctr"/>
            <a:r>
              <a:rPr lang="en-IN" sz="2800" dirty="0"/>
              <a:t>0</a:t>
            </a: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107F8434-373B-4D5D-E172-93E7F1159F30}"/>
              </a:ext>
            </a:extLst>
          </p:cNvPr>
          <p:cNvSpPr/>
          <p:nvPr/>
        </p:nvSpPr>
        <p:spPr>
          <a:xfrm>
            <a:off x="6375068" y="5088872"/>
            <a:ext cx="443060" cy="452481"/>
          </a:xfrm>
          <a:prstGeom prst="mathEqual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Double Bracket 15">
            <a:extLst>
              <a:ext uri="{FF2B5EF4-FFF2-40B4-BE49-F238E27FC236}">
                <a16:creationId xmlns:a16="http://schemas.microsoft.com/office/drawing/2014/main" id="{9BBC3C36-61B4-60E0-C6A2-5BF5EEF9BAE7}"/>
              </a:ext>
            </a:extLst>
          </p:cNvPr>
          <p:cNvSpPr/>
          <p:nvPr/>
        </p:nvSpPr>
        <p:spPr>
          <a:xfrm>
            <a:off x="7326748" y="4705518"/>
            <a:ext cx="866450" cy="1348032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800" dirty="0"/>
              <a:t>0</a:t>
            </a:r>
          </a:p>
          <a:p>
            <a:pPr algn="ctr"/>
            <a:r>
              <a:rPr lang="en-IN" sz="2800" dirty="0"/>
              <a:t>i</a:t>
            </a:r>
          </a:p>
        </p:txBody>
      </p:sp>
      <p:sp>
        <p:nvSpPr>
          <p:cNvPr id="17" name="Equals 16">
            <a:extLst>
              <a:ext uri="{FF2B5EF4-FFF2-40B4-BE49-F238E27FC236}">
                <a16:creationId xmlns:a16="http://schemas.microsoft.com/office/drawing/2014/main" id="{BC3D7C11-95E3-D054-A896-38C2606C62CD}"/>
              </a:ext>
            </a:extLst>
          </p:cNvPr>
          <p:cNvSpPr/>
          <p:nvPr/>
        </p:nvSpPr>
        <p:spPr>
          <a:xfrm>
            <a:off x="8755931" y="3482140"/>
            <a:ext cx="443060" cy="452481"/>
          </a:xfrm>
          <a:prstGeom prst="mathEqual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8" name="Equals 17">
            <a:extLst>
              <a:ext uri="{FF2B5EF4-FFF2-40B4-BE49-F238E27FC236}">
                <a16:creationId xmlns:a16="http://schemas.microsoft.com/office/drawing/2014/main" id="{EF1AA266-BA51-CCA4-6046-9DB50F56AD5B}"/>
              </a:ext>
            </a:extLst>
          </p:cNvPr>
          <p:cNvSpPr/>
          <p:nvPr/>
        </p:nvSpPr>
        <p:spPr>
          <a:xfrm>
            <a:off x="8755931" y="5088872"/>
            <a:ext cx="443060" cy="452481"/>
          </a:xfrm>
          <a:prstGeom prst="mathEqual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9" name="Equals 18">
            <a:extLst>
              <a:ext uri="{FF2B5EF4-FFF2-40B4-BE49-F238E27FC236}">
                <a16:creationId xmlns:a16="http://schemas.microsoft.com/office/drawing/2014/main" id="{6F1721D1-703B-8643-616E-32490750E30C}"/>
              </a:ext>
            </a:extLst>
          </p:cNvPr>
          <p:cNvSpPr/>
          <p:nvPr/>
        </p:nvSpPr>
        <p:spPr>
          <a:xfrm>
            <a:off x="2653714" y="3482139"/>
            <a:ext cx="443060" cy="452481"/>
          </a:xfrm>
          <a:prstGeom prst="mathEqual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" name="Equals 20">
            <a:extLst>
              <a:ext uri="{FF2B5EF4-FFF2-40B4-BE49-F238E27FC236}">
                <a16:creationId xmlns:a16="http://schemas.microsoft.com/office/drawing/2014/main" id="{8534AA46-5575-5F9B-E1AD-38E89736FE28}"/>
              </a:ext>
            </a:extLst>
          </p:cNvPr>
          <p:cNvSpPr/>
          <p:nvPr/>
        </p:nvSpPr>
        <p:spPr>
          <a:xfrm>
            <a:off x="2653714" y="5088872"/>
            <a:ext cx="443060" cy="452481"/>
          </a:xfrm>
          <a:prstGeom prst="mathEqual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12CE42-3FCF-639E-5820-BAB8F30417FD}"/>
              </a:ext>
            </a:extLst>
          </p:cNvPr>
          <p:cNvSpPr txBox="1"/>
          <p:nvPr/>
        </p:nvSpPr>
        <p:spPr>
          <a:xfrm flipH="1">
            <a:off x="1399627" y="3354436"/>
            <a:ext cx="11479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Y|1&gt;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9677F4-70E7-646E-D05E-6A2B1B4C7859}"/>
              </a:ext>
            </a:extLst>
          </p:cNvPr>
          <p:cNvSpPr txBox="1"/>
          <p:nvPr/>
        </p:nvSpPr>
        <p:spPr>
          <a:xfrm flipH="1">
            <a:off x="1451279" y="4940941"/>
            <a:ext cx="11479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Y|0&gt;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755135-D01D-11CC-E20F-232B3DA5468E}"/>
              </a:ext>
            </a:extLst>
          </p:cNvPr>
          <p:cNvSpPr txBox="1"/>
          <p:nvPr/>
        </p:nvSpPr>
        <p:spPr>
          <a:xfrm flipH="1">
            <a:off x="9493068" y="3354436"/>
            <a:ext cx="11479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-|i&gt;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758017-4F5B-079B-3DDA-07FA26570709}"/>
              </a:ext>
            </a:extLst>
          </p:cNvPr>
          <p:cNvSpPr txBox="1"/>
          <p:nvPr/>
        </p:nvSpPr>
        <p:spPr>
          <a:xfrm flipH="1">
            <a:off x="9658531" y="4940941"/>
            <a:ext cx="11479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|i&gt;</a:t>
            </a:r>
          </a:p>
        </p:txBody>
      </p:sp>
    </p:spTree>
    <p:extLst>
      <p:ext uri="{BB962C8B-B14F-4D97-AF65-F5344CB8AC3E}">
        <p14:creationId xmlns:p14="http://schemas.microsoft.com/office/powerpoint/2010/main" val="11583281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77D57-DF72-9C12-9A22-863A77E0D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B6A83-49C7-C237-F6F6-C7973218B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Toffoli gate (Controlled-Controlled-NOT)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18CA9AB-90D4-4AA8-D0C0-7FBE96F4B6B4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C8B65DE-B7E3-48CB-6068-69167C588387}"/>
              </a:ext>
            </a:extLst>
          </p:cNvPr>
          <p:cNvSpPr txBox="1"/>
          <p:nvPr/>
        </p:nvSpPr>
        <p:spPr>
          <a:xfrm flipH="1">
            <a:off x="972749" y="1115896"/>
            <a:ext cx="105084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A three qubit gate with 2 controls and 1 target.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It performs an X gate on the target only is both controls are in |1&gt;</a:t>
            </a:r>
          </a:p>
        </p:txBody>
      </p:sp>
      <p:pic>
        <p:nvPicPr>
          <p:cNvPr id="3074" name="Picture 2" descr="Truth table of Toffoli gate | Download Table">
            <a:extLst>
              <a:ext uri="{FF2B5EF4-FFF2-40B4-BE49-F238E27FC236}">
                <a16:creationId xmlns:a16="http://schemas.microsoft.com/office/drawing/2014/main" id="{0E0E29EB-B823-736F-456B-A656D45522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99"/>
          <a:stretch>
            <a:fillRect/>
          </a:stretch>
        </p:blipFill>
        <p:spPr bwMode="auto">
          <a:xfrm>
            <a:off x="972749" y="2460037"/>
            <a:ext cx="6457950" cy="452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E2B3285-A934-2269-AEDE-7DF91E07EE1A}"/>
              </a:ext>
            </a:extLst>
          </p:cNvPr>
          <p:cNvCxnSpPr>
            <a:cxnSpLocks/>
          </p:cNvCxnSpPr>
          <p:nvPr/>
        </p:nvCxnSpPr>
        <p:spPr>
          <a:xfrm flipV="1">
            <a:off x="1863634" y="2460036"/>
            <a:ext cx="4693920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B0461FA-539D-A488-7E5F-11025D3D0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256" y="2595426"/>
            <a:ext cx="2070439" cy="261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840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3A3D2-4AA6-1277-C025-6E2B2D202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15EC-4E19-6B05-4496-B47D7E6B4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Deutsch-Jozsa Problem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A48F610-B141-1DC5-A15E-A4F5CE6A9E85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20CCD67-789F-A495-7040-8F01603D21A3}"/>
              </a:ext>
            </a:extLst>
          </p:cNvPr>
          <p:cNvSpPr txBox="1"/>
          <p:nvPr/>
        </p:nvSpPr>
        <p:spPr>
          <a:xfrm flipH="1">
            <a:off x="665264" y="829558"/>
            <a:ext cx="11332462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50" dirty="0"/>
              <a:t>Consider a binary function f(x) that takes one bit, 0 or 1 as input and outputs either 0 or 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50" dirty="0"/>
              <a:t>There are 4 possible combinations.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50" dirty="0"/>
              <a:t>In 2 cases, the function is balanced (i.e. output is dependent)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50" dirty="0"/>
              <a:t>In other 2 cases, the function is constant (i.e. output is independent)</a:t>
            </a:r>
          </a:p>
          <a:p>
            <a:endParaRPr lang="en-IN" sz="2750" dirty="0"/>
          </a:p>
          <a:p>
            <a:r>
              <a:rPr lang="en-IN" sz="2750" dirty="0"/>
              <a:t>Balanced: 					Constant:</a:t>
            </a:r>
          </a:p>
          <a:p>
            <a:r>
              <a:rPr lang="en-IN" sz="2750" dirty="0"/>
              <a:t>f(0) = 0, f(1) = 1				 f(0) = 0, f(1) = 0</a:t>
            </a:r>
          </a:p>
          <a:p>
            <a:r>
              <a:rPr lang="en-IN" sz="2750" dirty="0"/>
              <a:t>f(0) = 1, f(1) = 0				 f(0) = 1, f(1) = 1</a:t>
            </a:r>
          </a:p>
          <a:p>
            <a:endParaRPr lang="en-IN" sz="275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50" dirty="0"/>
              <a:t>This can be solved only by evaluating the function twice in classical computer.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50" dirty="0"/>
              <a:t>But a quantum computer can solve it by evaluating it only once using superposition.</a:t>
            </a:r>
          </a:p>
        </p:txBody>
      </p:sp>
    </p:spTree>
    <p:extLst>
      <p:ext uri="{BB962C8B-B14F-4D97-AF65-F5344CB8AC3E}">
        <p14:creationId xmlns:p14="http://schemas.microsoft.com/office/powerpoint/2010/main" val="40402393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CA66B-8B52-C5BE-E8E9-8A87C2F28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3F929-643B-87AB-FDF9-8AB7A73B4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Deutsch-Jozsa Problem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73CF3F-E327-1159-182D-F93B0F55FB84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D1FA01E-969E-EEDC-B8D9-2ABD84DAB987}"/>
              </a:ext>
            </a:extLst>
          </p:cNvPr>
          <p:cNvSpPr txBox="1"/>
          <p:nvPr/>
        </p:nvSpPr>
        <p:spPr>
          <a:xfrm flipH="1">
            <a:off x="673973" y="1325947"/>
            <a:ext cx="11332462" cy="2208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50" dirty="0"/>
              <a:t>For ‘n’ bit input, we need at least 2</a:t>
            </a:r>
            <a:r>
              <a:rPr lang="en-IN" sz="2750" baseline="30000" dirty="0"/>
              <a:t>n-1</a:t>
            </a:r>
            <a:r>
              <a:rPr lang="en-IN" sz="2750" dirty="0"/>
              <a:t> +1 evaluations.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50" dirty="0"/>
              <a:t>Eg: 32 bit problem will take 2</a:t>
            </a:r>
            <a:r>
              <a:rPr lang="en-IN" sz="2750" baseline="30000" dirty="0"/>
              <a:t>32-1</a:t>
            </a:r>
            <a:r>
              <a:rPr lang="en-IN" sz="2750" dirty="0"/>
              <a:t> +1 = 2,14,74,83,649 evaluations.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75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50" dirty="0"/>
              <a:t>In quantum computer, this problem can be solved with 100% confidence after only one call to the function f(x) [for a single bit]</a:t>
            </a:r>
          </a:p>
        </p:txBody>
      </p:sp>
      <p:pic>
        <p:nvPicPr>
          <p:cNvPr id="5122" name="Picture 2" descr="QC — Programming with Quantum Gates (Single Qubits) | by Jonathan ...">
            <a:extLst>
              <a:ext uri="{FF2B5EF4-FFF2-40B4-BE49-F238E27FC236}">
                <a16:creationId xmlns:a16="http://schemas.microsoft.com/office/drawing/2014/main" id="{0DC4C815-0279-5568-33D3-FEEDC4B30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349" y="3534244"/>
            <a:ext cx="9183188" cy="320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3877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1FBF6-D4EF-FEF8-3829-71E4C1F03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25A47-0FEB-EF82-D20C-E6AAA8F55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Deutsch-Jozsa Problem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FB9FB5C-9E48-9909-996A-307021788C91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238FF48-2089-1952-79F7-9D0EF36A847F}"/>
              </a:ext>
            </a:extLst>
          </p:cNvPr>
          <p:cNvSpPr txBox="1"/>
          <p:nvPr/>
        </p:nvSpPr>
        <p:spPr>
          <a:xfrm flipH="1">
            <a:off x="715244" y="1188212"/>
            <a:ext cx="1133246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50" dirty="0"/>
              <a:t>Step1: Initialize qubits |0&gt; and |1&gt;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50" dirty="0"/>
              <a:t>Step2: Place the qubits into superposition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50" dirty="0"/>
              <a:t>Step3: Pass the inputs into the oracle function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750" dirty="0"/>
              <a:t>Step4: apply transformation to group and measure output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B5F520-21F1-AAB6-9A28-0062A480EF49}"/>
              </a:ext>
            </a:extLst>
          </p:cNvPr>
          <p:cNvCxnSpPr>
            <a:cxnSpLocks/>
          </p:cNvCxnSpPr>
          <p:nvPr/>
        </p:nvCxnSpPr>
        <p:spPr>
          <a:xfrm>
            <a:off x="1750423" y="4275909"/>
            <a:ext cx="759387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F1CEC6-DC8D-B967-0313-F456CA24BC6A}"/>
              </a:ext>
            </a:extLst>
          </p:cNvPr>
          <p:cNvCxnSpPr>
            <a:cxnSpLocks/>
          </p:cNvCxnSpPr>
          <p:nvPr/>
        </p:nvCxnSpPr>
        <p:spPr>
          <a:xfrm>
            <a:off x="1750423" y="5081452"/>
            <a:ext cx="759387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51A2B03-B4FF-FEC7-65BA-AE0C81168950}"/>
              </a:ext>
            </a:extLst>
          </p:cNvPr>
          <p:cNvSpPr/>
          <p:nvPr/>
        </p:nvSpPr>
        <p:spPr>
          <a:xfrm>
            <a:off x="3265237" y="4060459"/>
            <a:ext cx="487680" cy="4789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08B55F-E798-6B36-4AD0-E198E7A7CF6D}"/>
              </a:ext>
            </a:extLst>
          </p:cNvPr>
          <p:cNvSpPr/>
          <p:nvPr/>
        </p:nvSpPr>
        <p:spPr>
          <a:xfrm>
            <a:off x="3265237" y="4841966"/>
            <a:ext cx="487680" cy="4789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FDD93E-6062-049C-E4A1-A2D31CCBBC71}"/>
              </a:ext>
            </a:extLst>
          </p:cNvPr>
          <p:cNvSpPr/>
          <p:nvPr/>
        </p:nvSpPr>
        <p:spPr>
          <a:xfrm>
            <a:off x="5893795" y="4060459"/>
            <a:ext cx="487680" cy="4789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5A2CE1-2C46-1912-4B08-6F9A9A4C523D}"/>
              </a:ext>
            </a:extLst>
          </p:cNvPr>
          <p:cNvSpPr/>
          <p:nvPr/>
        </p:nvSpPr>
        <p:spPr>
          <a:xfrm>
            <a:off x="4329383" y="4060459"/>
            <a:ext cx="862149" cy="12604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</a:t>
            </a:r>
            <a:r>
              <a:rPr lang="en-IN" baseline="-25000" dirty="0"/>
              <a:t>f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1913E3-6209-6CC7-1ED9-9BD971B2C36B}"/>
              </a:ext>
            </a:extLst>
          </p:cNvPr>
          <p:cNvSpPr/>
          <p:nvPr/>
        </p:nvSpPr>
        <p:spPr>
          <a:xfrm>
            <a:off x="2207623" y="4841955"/>
            <a:ext cx="487680" cy="4789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C1FD07-FC6A-A7B3-9041-3EA9E6D183DA}"/>
              </a:ext>
            </a:extLst>
          </p:cNvPr>
          <p:cNvSpPr txBox="1"/>
          <p:nvPr/>
        </p:nvSpPr>
        <p:spPr>
          <a:xfrm flipH="1">
            <a:off x="929207" y="4018146"/>
            <a:ext cx="68187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750" dirty="0"/>
              <a:t>|0&gt;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A4113-E927-68B0-A3C9-DC2FE7CCB6D7}"/>
              </a:ext>
            </a:extLst>
          </p:cNvPr>
          <p:cNvSpPr txBox="1"/>
          <p:nvPr/>
        </p:nvSpPr>
        <p:spPr>
          <a:xfrm flipH="1">
            <a:off x="949278" y="4805389"/>
            <a:ext cx="681879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750" dirty="0"/>
              <a:t>|0&gt;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0FE015-67B6-854C-A8C3-7B1A82591D87}"/>
              </a:ext>
            </a:extLst>
          </p:cNvPr>
          <p:cNvSpPr/>
          <p:nvPr/>
        </p:nvSpPr>
        <p:spPr>
          <a:xfrm>
            <a:off x="7047301" y="4018146"/>
            <a:ext cx="661852" cy="4789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Graphic 17" descr="Speedometer Low outline">
            <a:extLst>
              <a:ext uri="{FF2B5EF4-FFF2-40B4-BE49-F238E27FC236}">
                <a16:creationId xmlns:a16="http://schemas.microsoft.com/office/drawing/2014/main" id="{FC5C60BC-2BFB-50E6-D8FB-C51E586F5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64834" y="3906885"/>
            <a:ext cx="626786" cy="62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57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06B89-E2AB-884E-CFBD-9FBCB76FC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B083F-0E9E-AA7B-36CA-FFAA9272E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Wave Duality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324CAC-3F6B-7479-4169-D04BD3AC25B1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CE910F1-4841-1E45-77D2-3442FF8A8979}"/>
              </a:ext>
            </a:extLst>
          </p:cNvPr>
          <p:cNvSpPr txBox="1"/>
          <p:nvPr/>
        </p:nvSpPr>
        <p:spPr>
          <a:xfrm flipH="1">
            <a:off x="758805" y="1326592"/>
            <a:ext cx="434788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The dual nature of light means that light can exist as both a particle and a wave.</a:t>
            </a:r>
          </a:p>
        </p:txBody>
      </p:sp>
      <p:pic>
        <p:nvPicPr>
          <p:cNvPr id="4098" name="Picture 2" descr="Dual Nature of Light - Maggie's Science Connection">
            <a:extLst>
              <a:ext uri="{FF2B5EF4-FFF2-40B4-BE49-F238E27FC236}">
                <a16:creationId xmlns:a16="http://schemas.microsoft.com/office/drawing/2014/main" id="{DC3F263A-D5CA-223E-C4A1-D7171913A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29" y="3371851"/>
            <a:ext cx="4163241" cy="320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n Imgur Science Lesson: The Double Slit Experiment (the dual nature of  light) - Imgur">
            <a:extLst>
              <a:ext uri="{FF2B5EF4-FFF2-40B4-BE49-F238E27FC236}">
                <a16:creationId xmlns:a16="http://schemas.microsoft.com/office/drawing/2014/main" id="{9BFC1DC4-6924-9A55-1297-111D1D62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126" y="1869224"/>
            <a:ext cx="5744385" cy="382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338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0BE9E-BF9C-04EB-0B66-457CEAF60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A7E4C-6ACC-C45F-C898-0F321C58E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 Slit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7074294-3ECC-75AD-9E32-93B3C4382F1D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098" name="Picture 2" descr="Double-slit experiment - Wikipedia">
            <a:extLst>
              <a:ext uri="{FF2B5EF4-FFF2-40B4-BE49-F238E27FC236}">
                <a16:creationId xmlns:a16="http://schemas.microsoft.com/office/drawing/2014/main" id="{8BA99453-D28B-2FE5-3609-335B8FFCC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86" y="725862"/>
            <a:ext cx="5607591" cy="280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Minimizing diffraction in images using a photodetector">
            <a:extLst>
              <a:ext uri="{FF2B5EF4-FFF2-40B4-BE49-F238E27FC236}">
                <a16:creationId xmlns:a16="http://schemas.microsoft.com/office/drawing/2014/main" id="{8A250DA3-0F86-30BF-C88E-C30ED22A60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59" b="4787"/>
          <a:stretch>
            <a:fillRect/>
          </a:stretch>
        </p:blipFill>
        <p:spPr bwMode="auto">
          <a:xfrm>
            <a:off x="4698459" y="3568337"/>
            <a:ext cx="7388275" cy="319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872A2C-BB70-F378-6F1D-8DF70B6CAD02}"/>
              </a:ext>
            </a:extLst>
          </p:cNvPr>
          <p:cNvSpPr txBox="1"/>
          <p:nvPr/>
        </p:nvSpPr>
        <p:spPr>
          <a:xfrm flipH="1">
            <a:off x="8134966" y="2941421"/>
            <a:ext cx="4347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A measurement barrier</a:t>
            </a:r>
          </a:p>
        </p:txBody>
      </p:sp>
    </p:spTree>
    <p:extLst>
      <p:ext uri="{BB962C8B-B14F-4D97-AF65-F5344CB8AC3E}">
        <p14:creationId xmlns:p14="http://schemas.microsoft.com/office/powerpoint/2010/main" val="307018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F1833-CC1E-3225-8DCD-E96232D9D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5513F-07C6-71D0-DA21-86AA8AAC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Superposition- Schrödinger's cat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955120E-90F7-697E-B39D-76300357CA33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Picture 2" descr="Quantum Narratives — Dan Held">
            <a:extLst>
              <a:ext uri="{FF2B5EF4-FFF2-40B4-BE49-F238E27FC236}">
                <a16:creationId xmlns:a16="http://schemas.microsoft.com/office/drawing/2014/main" id="{A412CD44-D977-9E44-F098-7A629CFF80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0" r="2925" b="23827"/>
          <a:stretch>
            <a:fillRect/>
          </a:stretch>
        </p:blipFill>
        <p:spPr bwMode="auto">
          <a:xfrm>
            <a:off x="3307652" y="2784783"/>
            <a:ext cx="8884348" cy="407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Quantum Physics &amp; Superposition (Illustration)">
            <a:extLst>
              <a:ext uri="{FF2B5EF4-FFF2-40B4-BE49-F238E27FC236}">
                <a16:creationId xmlns:a16="http://schemas.microsoft.com/office/drawing/2014/main" id="{E5C576E4-C12F-98A3-8999-11F9F677D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18" y="994737"/>
            <a:ext cx="4500165" cy="255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493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1844C-D6CB-7D9A-B447-C32B0E4D6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938CD-D8D5-77CB-2B25-C8E9E5695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Entanglement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6D0D448-2BC6-9567-CA72-450AE35C3D4E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266" name="Picture 2" descr="Experiment Reaffirms Quantum Weirdness | Quanta Magazine">
            <a:extLst>
              <a:ext uri="{FF2B5EF4-FFF2-40B4-BE49-F238E27FC236}">
                <a16:creationId xmlns:a16="http://schemas.microsoft.com/office/drawing/2014/main" id="{118E84A0-0432-556A-3F34-1F43EF0DD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178" y="1607820"/>
            <a:ext cx="6939643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562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2971F-AE4B-E291-B7C7-4ECC53036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C7FE8-9C40-A637-350F-49178364E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86" y="204868"/>
            <a:ext cx="11930014" cy="417299"/>
          </a:xfrm>
        </p:spPr>
        <p:txBody>
          <a:bodyPr>
            <a:noAutofit/>
          </a:bodyPr>
          <a:lstStyle/>
          <a:p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Quantum </a:t>
            </a:r>
            <a:r>
              <a:rPr lang="en-IN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Tunneling</a:t>
            </a:r>
            <a:endParaRPr lang="en-I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B602F34-5C3C-52C8-948A-F5FADBCB8800}"/>
              </a:ext>
            </a:extLst>
          </p:cNvPr>
          <p:cNvCxnSpPr>
            <a:cxnSpLocks/>
          </p:cNvCxnSpPr>
          <p:nvPr/>
        </p:nvCxnSpPr>
        <p:spPr>
          <a:xfrm>
            <a:off x="188536" y="725862"/>
            <a:ext cx="118981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194" name="Picture 2" descr="Quantum tunneling in four seconds. : r/gifs">
            <a:extLst>
              <a:ext uri="{FF2B5EF4-FFF2-40B4-BE49-F238E27FC236}">
                <a16:creationId xmlns:a16="http://schemas.microsoft.com/office/drawing/2014/main" id="{FE4FA513-9C84-2EC7-7E61-3212D8EAA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578" y="2580031"/>
            <a:ext cx="6452054" cy="371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Transistors - SparkFun Learn">
            <a:extLst>
              <a:ext uri="{FF2B5EF4-FFF2-40B4-BE49-F238E27FC236}">
                <a16:creationId xmlns:a16="http://schemas.microsoft.com/office/drawing/2014/main" id="{3F365219-ABE9-95E2-186F-14F66697A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86" y="2754260"/>
            <a:ext cx="4792420" cy="336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6E7822-DC23-6D21-E809-8CCFE7AAAA76}"/>
              </a:ext>
            </a:extLst>
          </p:cNvPr>
          <p:cNvSpPr txBox="1"/>
          <p:nvPr/>
        </p:nvSpPr>
        <p:spPr>
          <a:xfrm flipH="1">
            <a:off x="521723" y="1047564"/>
            <a:ext cx="114105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It is quantum mechanical phenomenon where a sub atomic particle disappears from one side of a potential barrier and appears on the other side without any current.</a:t>
            </a:r>
          </a:p>
        </p:txBody>
      </p:sp>
    </p:spTree>
    <p:extLst>
      <p:ext uri="{BB962C8B-B14F-4D97-AF65-F5344CB8AC3E}">
        <p14:creationId xmlns:p14="http://schemas.microsoft.com/office/powerpoint/2010/main" val="3624503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3370</TotalTime>
  <Words>1482</Words>
  <Application>Microsoft Office PowerPoint</Application>
  <PresentationFormat>Widescreen</PresentationFormat>
  <Paragraphs>309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Aptos</vt:lpstr>
      <vt:lpstr>Aptos Display</vt:lpstr>
      <vt:lpstr>Arial</vt:lpstr>
      <vt:lpstr>Cambria Math</vt:lpstr>
      <vt:lpstr>Times New Roman</vt:lpstr>
      <vt:lpstr>Office Theme</vt:lpstr>
      <vt:lpstr>Quantum Computing</vt:lpstr>
      <vt:lpstr>Classical computing (Newtonian Mechanics)</vt:lpstr>
      <vt:lpstr>Quantum Mechanics </vt:lpstr>
      <vt:lpstr>Single Quantum of Energy</vt:lpstr>
      <vt:lpstr>Wave Duality</vt:lpstr>
      <vt:lpstr>Double Slit </vt:lpstr>
      <vt:lpstr>Superposition- Schrödinger's cat</vt:lpstr>
      <vt:lpstr>Quantum Entanglement</vt:lpstr>
      <vt:lpstr>Quantum Tunneling</vt:lpstr>
      <vt:lpstr>Bit</vt:lpstr>
      <vt:lpstr>Qubit</vt:lpstr>
      <vt:lpstr>Qubit vs Bit</vt:lpstr>
      <vt:lpstr>Creating a Quantum Qubit</vt:lpstr>
      <vt:lpstr>Quantum Qubit State Representation</vt:lpstr>
      <vt:lpstr>Superconducting Qubit Generation</vt:lpstr>
      <vt:lpstr>Quantum Bit Readout</vt:lpstr>
      <vt:lpstr>Binary</vt:lpstr>
      <vt:lpstr>Hexadecimal</vt:lpstr>
      <vt:lpstr>ASCII conversion Chart</vt:lpstr>
      <vt:lpstr>Pixel</vt:lpstr>
      <vt:lpstr>Quantum Prerequisites</vt:lpstr>
      <vt:lpstr>Matrix – Tensor Product</vt:lpstr>
      <vt:lpstr>Identity Matrix</vt:lpstr>
      <vt:lpstr>Classical Computers vs Quantum Computer</vt:lpstr>
      <vt:lpstr>Superposition</vt:lpstr>
      <vt:lpstr>Entanglement</vt:lpstr>
      <vt:lpstr>Interference</vt:lpstr>
      <vt:lpstr>Bra-ket Notation</vt:lpstr>
      <vt:lpstr>Bra-ket Notation in Superposition</vt:lpstr>
      <vt:lpstr>Bra-ket Notation in Superposition-Entanglement</vt:lpstr>
      <vt:lpstr>Multi Qubit – Superposition and Entanglement</vt:lpstr>
      <vt:lpstr>Classical Gates</vt:lpstr>
      <vt:lpstr>Classical Gates</vt:lpstr>
      <vt:lpstr>Quantum Gates – Pauli X</vt:lpstr>
      <vt:lpstr>Quantum Gates – Pauli Y</vt:lpstr>
      <vt:lpstr>Quantum Gates – Pauli Z</vt:lpstr>
      <vt:lpstr>Quantum Gates – Hadamard Gate</vt:lpstr>
      <vt:lpstr>Quantum Gates – CNOT Gate Matrix</vt:lpstr>
      <vt:lpstr>Quantum Gates – Pauli Z</vt:lpstr>
      <vt:lpstr>Quantum Gates – Controlled Z Gate</vt:lpstr>
      <vt:lpstr>Quantum Gates – Hadamard and CNOT</vt:lpstr>
      <vt:lpstr>Multi Qubit</vt:lpstr>
      <vt:lpstr>Quantum Gates – Pauli Y</vt:lpstr>
      <vt:lpstr>Toffoli gate (Controlled-Controlled-NOT)</vt:lpstr>
      <vt:lpstr>Deutsch-Jozsa Problem</vt:lpstr>
      <vt:lpstr>Deutsch-Jozsa Problem</vt:lpstr>
      <vt:lpstr>Deutsch-Jozsa Problem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 RIDDHI REDDY</dc:creator>
  <cp:lastModifiedBy>S RIDDHI REDDY</cp:lastModifiedBy>
  <cp:revision>16</cp:revision>
  <dcterms:created xsi:type="dcterms:W3CDTF">2025-06-19T13:35:43Z</dcterms:created>
  <dcterms:modified xsi:type="dcterms:W3CDTF">2025-06-27T17:34:26Z</dcterms:modified>
</cp:coreProperties>
</file>